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64" r:id="rId2"/>
    <p:sldId id="397" r:id="rId3"/>
    <p:sldId id="398" r:id="rId4"/>
    <p:sldId id="399" r:id="rId5"/>
    <p:sldId id="400" r:id="rId6"/>
    <p:sldId id="401" r:id="rId7"/>
    <p:sldId id="402" r:id="rId8"/>
    <p:sldId id="323" r:id="rId9"/>
    <p:sldId id="403" r:id="rId10"/>
    <p:sldId id="404" r:id="rId11"/>
    <p:sldId id="405" r:id="rId12"/>
    <p:sldId id="407" r:id="rId13"/>
    <p:sldId id="408" r:id="rId1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1D3C1896-1BED-4B40-B7BA-64A9052AB5C3}">
          <p14:sldIdLst>
            <p14:sldId id="364"/>
            <p14:sldId id="397"/>
            <p14:sldId id="398"/>
            <p14:sldId id="399"/>
            <p14:sldId id="400"/>
            <p14:sldId id="401"/>
            <p14:sldId id="402"/>
            <p14:sldId id="323"/>
            <p14:sldId id="403"/>
            <p14:sldId id="404"/>
            <p14:sldId id="405"/>
            <p14:sldId id="407"/>
            <p14:sldId id="408"/>
          </p14:sldIdLst>
        </p14:section>
        <p14:section name="Untitled Section" id="{9E5BF799-D4D1-44DD-929D-C83D957BFFA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697"/>
    <a:srgbClr val="42FC58"/>
    <a:srgbClr val="FC429F"/>
    <a:srgbClr val="0DFB24"/>
    <a:srgbClr val="559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3" autoAdjust="0"/>
    <p:restoredTop sz="94605" autoAdjust="0"/>
  </p:normalViewPr>
  <p:slideViewPr>
    <p:cSldViewPr>
      <p:cViewPr varScale="1">
        <p:scale>
          <a:sx n="78" d="100"/>
          <a:sy n="78" d="100"/>
        </p:scale>
        <p:origin x="-1524" y="-96"/>
      </p:cViewPr>
      <p:guideLst>
        <p:guide orient="horz" pos="2160"/>
        <p:guide pos="2880"/>
      </p:guideLst>
    </p:cSldViewPr>
  </p:slideViewPr>
  <p:notesTextViewPr>
    <p:cViewPr>
      <p:scale>
        <a:sx n="1" d="1"/>
        <a:sy n="1" d="1"/>
      </p:scale>
      <p:origin x="0" y="0"/>
    </p:cViewPr>
  </p:notesTextViewPr>
  <p:sorterViewPr>
    <p:cViewPr>
      <p:scale>
        <a:sx n="90" d="100"/>
        <a:sy n="90" d="100"/>
      </p:scale>
      <p:origin x="0" y="258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6503"/>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2" y="1"/>
            <a:ext cx="2946275" cy="496503"/>
          </a:xfrm>
          <a:prstGeom prst="rect">
            <a:avLst/>
          </a:prstGeom>
        </p:spPr>
        <p:txBody>
          <a:bodyPr vert="horz" lIns="91440" tIns="45720" rIns="91440" bIns="45720" rtlCol="0"/>
          <a:lstStyle>
            <a:lvl1pPr algn="r">
              <a:defRPr sz="1200"/>
            </a:lvl1pPr>
          </a:lstStyle>
          <a:p>
            <a:fld id="{38EC938A-2076-4407-BB2E-127A81DA9727}" type="datetimeFigureOut">
              <a:rPr lang="en-ZA" smtClean="0"/>
              <a:t>2014/11/26</a:t>
            </a:fld>
            <a:endParaRPr lang="en-ZA"/>
          </a:p>
        </p:txBody>
      </p:sp>
      <p:sp>
        <p:nvSpPr>
          <p:cNvPr id="4" name="Footer Placeholder 3"/>
          <p:cNvSpPr>
            <a:spLocks noGrp="1"/>
          </p:cNvSpPr>
          <p:nvPr>
            <p:ph type="ftr" sz="quarter" idx="2"/>
          </p:nvPr>
        </p:nvSpPr>
        <p:spPr>
          <a:xfrm>
            <a:off x="0" y="9428430"/>
            <a:ext cx="2946275" cy="496503"/>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2" y="9428430"/>
            <a:ext cx="2946275" cy="496503"/>
          </a:xfrm>
          <a:prstGeom prst="rect">
            <a:avLst/>
          </a:prstGeom>
        </p:spPr>
        <p:txBody>
          <a:bodyPr vert="horz" lIns="91440" tIns="45720" rIns="91440" bIns="45720" rtlCol="0" anchor="b"/>
          <a:lstStyle>
            <a:lvl1pPr algn="r">
              <a:defRPr sz="1200"/>
            </a:lvl1pPr>
          </a:lstStyle>
          <a:p>
            <a:fld id="{39415170-1A66-4428-8C4F-11D77C3164CD}" type="slidenum">
              <a:rPr lang="en-ZA" smtClean="0"/>
              <a:t>‹#›</a:t>
            </a:fld>
            <a:endParaRPr lang="en-ZA"/>
          </a:p>
        </p:txBody>
      </p:sp>
    </p:spTree>
    <p:extLst>
      <p:ext uri="{BB962C8B-B14F-4D97-AF65-F5344CB8AC3E}">
        <p14:creationId xmlns:p14="http://schemas.microsoft.com/office/powerpoint/2010/main" val="698956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6503"/>
          </a:xfrm>
          <a:prstGeom prst="rect">
            <a:avLst/>
          </a:prstGeom>
        </p:spPr>
        <p:txBody>
          <a:bodyPr vert="horz" lIns="92830" tIns="46415" rIns="92830" bIns="4641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9862" y="1"/>
            <a:ext cx="2946275" cy="496503"/>
          </a:xfrm>
          <a:prstGeom prst="rect">
            <a:avLst/>
          </a:prstGeom>
        </p:spPr>
        <p:txBody>
          <a:bodyPr vert="horz" lIns="92830" tIns="46415" rIns="92830" bIns="46415" rtlCol="0"/>
          <a:lstStyle>
            <a:lvl1pPr algn="r" fontAlgn="auto">
              <a:spcBef>
                <a:spcPts val="0"/>
              </a:spcBef>
              <a:spcAft>
                <a:spcPts val="0"/>
              </a:spcAft>
              <a:defRPr sz="1200">
                <a:latin typeface="+mn-lt"/>
              </a:defRPr>
            </a:lvl1pPr>
          </a:lstStyle>
          <a:p>
            <a:pPr>
              <a:defRPr/>
            </a:pPr>
            <a:fld id="{6959EC8A-CFD7-4917-80F8-B7CD3726554A}" type="datetimeFigureOut">
              <a:rPr lang="en-US"/>
              <a:pPr>
                <a:defRPr/>
              </a:pPr>
              <a:t>11/26/2014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830" tIns="46415" rIns="92830" bIns="46415" rtlCol="0" anchor="ctr"/>
          <a:lstStyle/>
          <a:p>
            <a:pPr lvl="0"/>
            <a:endParaRPr lang="en-US" noProof="0"/>
          </a:p>
        </p:txBody>
      </p:sp>
      <p:sp>
        <p:nvSpPr>
          <p:cNvPr id="5" name="Notes Placeholder 4"/>
          <p:cNvSpPr>
            <a:spLocks noGrp="1"/>
          </p:cNvSpPr>
          <p:nvPr>
            <p:ph type="body" sz="quarter" idx="3"/>
          </p:nvPr>
        </p:nvSpPr>
        <p:spPr>
          <a:xfrm>
            <a:off x="680383" y="4715922"/>
            <a:ext cx="5436909" cy="4466816"/>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430"/>
            <a:ext cx="2946275" cy="496503"/>
          </a:xfrm>
          <a:prstGeom prst="rect">
            <a:avLst/>
          </a:prstGeom>
        </p:spPr>
        <p:txBody>
          <a:bodyPr vert="horz" lIns="92830" tIns="46415" rIns="92830" bIns="4641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9862" y="9428430"/>
            <a:ext cx="2946275" cy="496503"/>
          </a:xfrm>
          <a:prstGeom prst="rect">
            <a:avLst/>
          </a:prstGeom>
        </p:spPr>
        <p:txBody>
          <a:bodyPr vert="horz" lIns="92830" tIns="46415" rIns="92830" bIns="46415" rtlCol="0" anchor="b"/>
          <a:lstStyle>
            <a:lvl1pPr algn="r" fontAlgn="auto">
              <a:spcBef>
                <a:spcPts val="0"/>
              </a:spcBef>
              <a:spcAft>
                <a:spcPts val="0"/>
              </a:spcAft>
              <a:defRPr sz="1200">
                <a:latin typeface="+mn-lt"/>
              </a:defRPr>
            </a:lvl1pPr>
          </a:lstStyle>
          <a:p>
            <a:pPr>
              <a:defRPr/>
            </a:pPr>
            <a:fld id="{C34E836E-FB12-4B80-B109-62B723287358}" type="slidenum">
              <a:rPr lang="en-US"/>
              <a:pPr>
                <a:defRPr/>
              </a:pPr>
              <a:t>‹#›</a:t>
            </a:fld>
            <a:endParaRPr lang="en-US"/>
          </a:p>
        </p:txBody>
      </p:sp>
    </p:spTree>
    <p:extLst>
      <p:ext uri="{BB962C8B-B14F-4D97-AF65-F5344CB8AC3E}">
        <p14:creationId xmlns:p14="http://schemas.microsoft.com/office/powerpoint/2010/main" val="84043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mtClean="0"/>
              <a:t>There has been recognition of he departmental challenges both in the press and parliament. The need for a turnaround is acknowledged.  The Minister has given direction on the course of action that is required. In the first months of the Minister’s tenure with this department he spent time understanding the challenges and giving direction.</a:t>
            </a:r>
          </a:p>
          <a:p>
            <a:pPr eaLnBrk="1" hangingPunct="1">
              <a:spcBef>
                <a:spcPct val="0"/>
              </a:spcBef>
            </a:pPr>
            <a:endParaRPr lang="en-ZA" smtClean="0"/>
          </a:p>
          <a:p>
            <a:pPr eaLnBrk="1" hangingPunct="1">
              <a:spcBef>
                <a:spcPct val="0"/>
              </a:spcBef>
            </a:pPr>
            <a:r>
              <a:rPr lang="en-ZA" smtClean="0"/>
              <a:t>The department has reported on its situation and now we wish to give more detail behind the turnaround, how it has been conceptualised and why it has been conceptualised as it has. The intention has been to build a comprehensive approach to ensure sustainable improvements to the departments situation.</a:t>
            </a:r>
          </a:p>
          <a:p>
            <a:pPr eaLnBrk="1" hangingPunct="1">
              <a:spcBef>
                <a:spcPct val="0"/>
              </a:spcBef>
            </a:pPr>
            <a:endParaRPr lang="en-ZA" smtClean="0"/>
          </a:p>
          <a:p>
            <a:pPr eaLnBrk="1" hangingPunct="1">
              <a:spcBef>
                <a:spcPct val="0"/>
              </a:spcBef>
            </a:pPr>
            <a:r>
              <a:rPr lang="en-ZA" smtClean="0"/>
              <a:t>The department will report substantively on various turnaround initiatives over the coming months. Those reports will be in the context of the overall turnaround strategy as set out in this report.</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F0A3D28-ED34-429C-BF27-091149D8143F}" type="slidenum">
              <a:rPr lang="en-US" smtClean="0">
                <a:latin typeface="Calibri" pitchFamily="34" charset="0"/>
              </a:rPr>
              <a:pPr eaLnBrk="1" fontAlgn="base" hangingPunct="1">
                <a:spcBef>
                  <a:spcPct val="0"/>
                </a:spcBef>
                <a:spcAft>
                  <a:spcPct val="0"/>
                </a:spcAft>
              </a:pPr>
              <a:t>8</a:t>
            </a:fld>
            <a:endParaRPr lang="en-US" smtClean="0">
              <a:latin typeface="Calibri" pitchFamily="34" charset="0"/>
            </a:endParaRPr>
          </a:p>
        </p:txBody>
      </p:sp>
    </p:spTree>
    <p:extLst>
      <p:ext uri="{BB962C8B-B14F-4D97-AF65-F5344CB8AC3E}">
        <p14:creationId xmlns:p14="http://schemas.microsoft.com/office/powerpoint/2010/main" val="1053444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smtClean="0"/>
              <a:t>There has been recognition of he departmental challenges both in the press and parliament. The need for a turnaround is acknowledged.  The Minister has given direction on the course of action that is required. In the first months of the Minister’s tenure with this department he spent time understanding the challenges and giving direction.</a:t>
            </a:r>
          </a:p>
          <a:p>
            <a:pPr eaLnBrk="1" hangingPunct="1">
              <a:spcBef>
                <a:spcPct val="0"/>
              </a:spcBef>
            </a:pPr>
            <a:endParaRPr lang="en-ZA" smtClean="0"/>
          </a:p>
          <a:p>
            <a:pPr eaLnBrk="1" hangingPunct="1">
              <a:spcBef>
                <a:spcPct val="0"/>
              </a:spcBef>
            </a:pPr>
            <a:r>
              <a:rPr lang="en-ZA" smtClean="0"/>
              <a:t>The department has reported on its situation and now we wish to give more detail behind the turnaround, how it has been conceptualised and why it has been conceptualised as it has. The intention has been to build a comprehensive approach to ensure sustainable improvements to the departments situation.</a:t>
            </a:r>
          </a:p>
          <a:p>
            <a:pPr eaLnBrk="1" hangingPunct="1">
              <a:spcBef>
                <a:spcPct val="0"/>
              </a:spcBef>
            </a:pPr>
            <a:endParaRPr lang="en-ZA" smtClean="0"/>
          </a:p>
          <a:p>
            <a:pPr eaLnBrk="1" hangingPunct="1">
              <a:spcBef>
                <a:spcPct val="0"/>
              </a:spcBef>
            </a:pPr>
            <a:r>
              <a:rPr lang="en-ZA" smtClean="0"/>
              <a:t>The department will report substantively on various turnaround initiatives over the coming months. Those reports will be in the context of the overall turnaround strategy as set out in this report.</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9E9EB6D-A7A1-4847-BACB-B4A1CD4FA931}" type="slidenum">
              <a:rPr lang="en-US" smtClean="0">
                <a:latin typeface="Calibri" pitchFamily="34" charset="0"/>
              </a:rPr>
              <a:pPr eaLnBrk="1" fontAlgn="base" hangingPunct="1">
                <a:spcBef>
                  <a:spcPct val="0"/>
                </a:spcBef>
                <a:spcAft>
                  <a:spcPct val="0"/>
                </a:spcAft>
              </a:pPr>
              <a:t>12</a:t>
            </a:fld>
            <a:endParaRPr lang="en-US" smtClean="0">
              <a:latin typeface="Calibri" pitchFamily="34" charset="0"/>
            </a:endParaRPr>
          </a:p>
        </p:txBody>
      </p:sp>
    </p:spTree>
    <p:extLst>
      <p:ext uri="{BB962C8B-B14F-4D97-AF65-F5344CB8AC3E}">
        <p14:creationId xmlns:p14="http://schemas.microsoft.com/office/powerpoint/2010/main" val="401536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F5725D2-2D12-4D25-AB43-5C806D833874}" type="datetimeFigureOut">
              <a:rPr lang="en-US"/>
              <a:pPr>
                <a:defRPr/>
              </a:pPr>
              <a:t>11/26/2014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44D2E3-C159-46E6-A887-4853906CA90F}" type="slidenum">
              <a:rPr lang="en-US"/>
              <a:pPr>
                <a:defRPr/>
              </a:pPr>
              <a:t>‹#›</a:t>
            </a:fld>
            <a:endParaRPr lang="en-US"/>
          </a:p>
        </p:txBody>
      </p:sp>
    </p:spTree>
    <p:extLst>
      <p:ext uri="{BB962C8B-B14F-4D97-AF65-F5344CB8AC3E}">
        <p14:creationId xmlns:p14="http://schemas.microsoft.com/office/powerpoint/2010/main" val="389780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99C5E9-96AA-42B5-979E-AEA4251878C6}" type="datetimeFigureOut">
              <a:rPr lang="en-US"/>
              <a:pPr>
                <a:defRPr/>
              </a:pPr>
              <a:t>11/26/2014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9C514E-B71D-4D79-BA5B-B613443FCA43}" type="slidenum">
              <a:rPr lang="en-US"/>
              <a:pPr>
                <a:defRPr/>
              </a:pPr>
              <a:t>‹#›</a:t>
            </a:fld>
            <a:endParaRPr lang="en-US"/>
          </a:p>
        </p:txBody>
      </p:sp>
    </p:spTree>
    <p:extLst>
      <p:ext uri="{BB962C8B-B14F-4D97-AF65-F5344CB8AC3E}">
        <p14:creationId xmlns:p14="http://schemas.microsoft.com/office/powerpoint/2010/main" val="59403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115907-4784-4215-A954-FE2FBE5ECC36}" type="datetimeFigureOut">
              <a:rPr lang="en-US"/>
              <a:pPr>
                <a:defRPr/>
              </a:pPr>
              <a:t>11/26/2014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F000A4-C891-479A-9C5A-0A174A103353}" type="slidenum">
              <a:rPr lang="en-US"/>
              <a:pPr>
                <a:defRPr/>
              </a:pPr>
              <a:t>‹#›</a:t>
            </a:fld>
            <a:endParaRPr lang="en-US"/>
          </a:p>
        </p:txBody>
      </p:sp>
    </p:spTree>
    <p:extLst>
      <p:ext uri="{BB962C8B-B14F-4D97-AF65-F5344CB8AC3E}">
        <p14:creationId xmlns:p14="http://schemas.microsoft.com/office/powerpoint/2010/main" val="359540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CBCC15-29BE-4B69-9C31-303750F3FAB5}" type="datetimeFigureOut">
              <a:rPr lang="en-US"/>
              <a:pPr>
                <a:defRPr/>
              </a:pPr>
              <a:t>11/26/2014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C3A096-DB15-4FF1-A835-5408BD980AB4}" type="slidenum">
              <a:rPr lang="en-US"/>
              <a:pPr>
                <a:defRPr/>
              </a:pPr>
              <a:t>‹#›</a:t>
            </a:fld>
            <a:endParaRPr lang="en-US"/>
          </a:p>
        </p:txBody>
      </p:sp>
    </p:spTree>
    <p:extLst>
      <p:ext uri="{BB962C8B-B14F-4D97-AF65-F5344CB8AC3E}">
        <p14:creationId xmlns:p14="http://schemas.microsoft.com/office/powerpoint/2010/main" val="143815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00C51D-286E-4162-A65C-E35D0C014565}" type="datetimeFigureOut">
              <a:rPr lang="en-US"/>
              <a:pPr>
                <a:defRPr/>
              </a:pPr>
              <a:t>11/26/2014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F52DBF-F433-4C81-9E3E-FB51839546BF}" type="slidenum">
              <a:rPr lang="en-US"/>
              <a:pPr>
                <a:defRPr/>
              </a:pPr>
              <a:t>‹#›</a:t>
            </a:fld>
            <a:endParaRPr lang="en-US"/>
          </a:p>
        </p:txBody>
      </p:sp>
    </p:spTree>
    <p:extLst>
      <p:ext uri="{BB962C8B-B14F-4D97-AF65-F5344CB8AC3E}">
        <p14:creationId xmlns:p14="http://schemas.microsoft.com/office/powerpoint/2010/main" val="143068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F88992A-17ED-4929-99E1-408F4BF98DCD}" type="datetimeFigureOut">
              <a:rPr lang="en-US"/>
              <a:pPr>
                <a:defRPr/>
              </a:pPr>
              <a:t>11/26/2014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855442-7E8A-4605-83E1-405F23B377CF}" type="slidenum">
              <a:rPr lang="en-US"/>
              <a:pPr>
                <a:defRPr/>
              </a:pPr>
              <a:t>‹#›</a:t>
            </a:fld>
            <a:endParaRPr lang="en-US"/>
          </a:p>
        </p:txBody>
      </p:sp>
    </p:spTree>
    <p:extLst>
      <p:ext uri="{BB962C8B-B14F-4D97-AF65-F5344CB8AC3E}">
        <p14:creationId xmlns:p14="http://schemas.microsoft.com/office/powerpoint/2010/main" val="63156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443D124-116B-44B5-A340-5CD93C0F1078}" type="datetimeFigureOut">
              <a:rPr lang="en-US"/>
              <a:pPr>
                <a:defRPr/>
              </a:pPr>
              <a:t>11/26/2014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57A12B4-5F78-478F-939E-376694E79CA0}" type="slidenum">
              <a:rPr lang="en-US"/>
              <a:pPr>
                <a:defRPr/>
              </a:pPr>
              <a:t>‹#›</a:t>
            </a:fld>
            <a:endParaRPr lang="en-US"/>
          </a:p>
        </p:txBody>
      </p:sp>
    </p:spTree>
    <p:extLst>
      <p:ext uri="{BB962C8B-B14F-4D97-AF65-F5344CB8AC3E}">
        <p14:creationId xmlns:p14="http://schemas.microsoft.com/office/powerpoint/2010/main" val="426024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9D9096-0427-4EB2-9B2A-F1E1F0AB8629}" type="datetimeFigureOut">
              <a:rPr lang="en-US"/>
              <a:pPr>
                <a:defRPr/>
              </a:pPr>
              <a:t>11/26/2014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FE92D17-7AA9-49F2-A11E-331CC23F691A}" type="slidenum">
              <a:rPr lang="en-US"/>
              <a:pPr>
                <a:defRPr/>
              </a:pPr>
              <a:t>‹#›</a:t>
            </a:fld>
            <a:endParaRPr lang="en-US"/>
          </a:p>
        </p:txBody>
      </p:sp>
    </p:spTree>
    <p:extLst>
      <p:ext uri="{BB962C8B-B14F-4D97-AF65-F5344CB8AC3E}">
        <p14:creationId xmlns:p14="http://schemas.microsoft.com/office/powerpoint/2010/main" val="4183034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1ABBFF-832D-487A-9593-36ACC5BD855B}" type="datetimeFigureOut">
              <a:rPr lang="en-US"/>
              <a:pPr>
                <a:defRPr/>
              </a:pPr>
              <a:t>11/26/2014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B2E0235-F4DF-4FB8-83ED-DF9DE53B015C}" type="slidenum">
              <a:rPr lang="en-US"/>
              <a:pPr>
                <a:defRPr/>
              </a:pPr>
              <a:t>‹#›</a:t>
            </a:fld>
            <a:endParaRPr lang="en-US"/>
          </a:p>
        </p:txBody>
      </p:sp>
    </p:spTree>
    <p:extLst>
      <p:ext uri="{BB962C8B-B14F-4D97-AF65-F5344CB8AC3E}">
        <p14:creationId xmlns:p14="http://schemas.microsoft.com/office/powerpoint/2010/main" val="9376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D388AB-1EED-447B-AA22-50EE338F2557}" type="datetimeFigureOut">
              <a:rPr lang="en-US"/>
              <a:pPr>
                <a:defRPr/>
              </a:pPr>
              <a:t>11/26/2014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343EC0-03ED-4BC9-AD87-E4124EC2240E}" type="slidenum">
              <a:rPr lang="en-US"/>
              <a:pPr>
                <a:defRPr/>
              </a:pPr>
              <a:t>‹#›</a:t>
            </a:fld>
            <a:endParaRPr lang="en-US"/>
          </a:p>
        </p:txBody>
      </p:sp>
    </p:spTree>
    <p:extLst>
      <p:ext uri="{BB962C8B-B14F-4D97-AF65-F5344CB8AC3E}">
        <p14:creationId xmlns:p14="http://schemas.microsoft.com/office/powerpoint/2010/main" val="64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B7952E-BE33-4521-BD2C-C33F9FE4F406}" type="datetimeFigureOut">
              <a:rPr lang="en-US"/>
              <a:pPr>
                <a:defRPr/>
              </a:pPr>
              <a:t>11/26/2014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B1CCF5-59BE-43F0-89BC-50933A7189F7}" type="slidenum">
              <a:rPr lang="en-US"/>
              <a:pPr>
                <a:defRPr/>
              </a:pPr>
              <a:t>‹#›</a:t>
            </a:fld>
            <a:endParaRPr lang="en-US"/>
          </a:p>
        </p:txBody>
      </p:sp>
    </p:spTree>
    <p:extLst>
      <p:ext uri="{BB962C8B-B14F-4D97-AF65-F5344CB8AC3E}">
        <p14:creationId xmlns:p14="http://schemas.microsoft.com/office/powerpoint/2010/main" val="377277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CF98A40-B959-40C7-A2EE-D97A8A45DCEE}" type="datetimeFigureOut">
              <a:rPr lang="en-US"/>
              <a:pPr>
                <a:defRPr/>
              </a:pPr>
              <a:t>11/26/2014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088F0B7-4A53-40E3-8BB4-BB3A60E01C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295400" y="3429000"/>
            <a:ext cx="6840760" cy="978024"/>
          </a:xfrm>
          <a:ln/>
        </p:spPr>
        <p:style>
          <a:lnRef idx="1">
            <a:schemeClr val="accent3"/>
          </a:lnRef>
          <a:fillRef idx="2">
            <a:schemeClr val="accent3"/>
          </a:fillRef>
          <a:effectRef idx="1">
            <a:schemeClr val="accent3"/>
          </a:effectRef>
          <a:fontRef idx="minor">
            <a:schemeClr val="dk1"/>
          </a:fontRef>
        </p:style>
        <p:txBody>
          <a:bodyPr anchor="ctr"/>
          <a:lstStyle/>
          <a:p>
            <a:pPr marL="176213" lvl="0" defTabSz="957263" eaLnBrk="1" hangingPunct="1">
              <a:buClrTx/>
              <a:buSzTx/>
              <a:defRPr/>
            </a:pPr>
            <a:r>
              <a:rPr lang="en-US" sz="2400" b="1" dirty="0" smtClean="0">
                <a:solidFill>
                  <a:srgbClr val="000000"/>
                </a:solidFill>
                <a:latin typeface="Cambria" pitchFamily="18" charset="0"/>
                <a:ea typeface="ＭＳ Ｐゴシック"/>
              </a:rPr>
              <a:t>SABC LIMPOPO COMBO – PARTNERSHIP PROPOSAL</a:t>
            </a:r>
            <a:endParaRPr lang="en-US" sz="2400" b="1" dirty="0">
              <a:solidFill>
                <a:srgbClr val="0070C0"/>
              </a:solidFill>
              <a:latin typeface="Candara" pitchFamily="34" charset="0"/>
              <a:ea typeface="ＭＳ Ｐゴシック"/>
            </a:endParaRPr>
          </a:p>
        </p:txBody>
      </p:sp>
      <p:sp>
        <p:nvSpPr>
          <p:cNvPr id="6" name="Title 5"/>
          <p:cNvSpPr>
            <a:spLocks noGrp="1"/>
          </p:cNvSpPr>
          <p:nvPr>
            <p:ph type="ctrTitle"/>
          </p:nvPr>
        </p:nvSpPr>
        <p:spPr>
          <a:xfrm>
            <a:off x="539552" y="1772816"/>
            <a:ext cx="8280920" cy="1224136"/>
          </a:xfrm>
        </p:spPr>
        <p:txBody>
          <a:bodyPr/>
          <a:lstStyle/>
          <a:p>
            <a:r>
              <a:rPr lang="en-ZA" sz="3600" b="1" dirty="0" smtClean="0">
                <a:solidFill>
                  <a:schemeClr val="accent2"/>
                </a:solidFill>
                <a:latin typeface="Candara" pitchFamily="34" charset="0"/>
              </a:rPr>
              <a:t>MAPUNGUBWE ARTS FESTIVAL 2014</a:t>
            </a:r>
            <a:endParaRPr lang="en-ZA" sz="3600" b="1" dirty="0">
              <a:solidFill>
                <a:schemeClr val="accent2"/>
              </a:solidFill>
              <a:latin typeface="Candara" pitchFamily="34" charset="0"/>
            </a:endParaRPr>
          </a:p>
        </p:txBody>
      </p:sp>
      <p:sp>
        <p:nvSpPr>
          <p:cNvPr id="4" name="Slide Number Placeholder 3"/>
          <p:cNvSpPr>
            <a:spLocks noGrp="1"/>
          </p:cNvSpPr>
          <p:nvPr>
            <p:ph type="sldNum" sz="quarter" idx="12"/>
          </p:nvPr>
        </p:nvSpPr>
        <p:spPr/>
        <p:txBody>
          <a:bodyPr/>
          <a:lstStyle/>
          <a:p>
            <a:pPr>
              <a:defRPr/>
            </a:pPr>
            <a:fld id="{5D6E2D82-E803-4937-B2DA-DD16E19BB1A8}" type="slidenum">
              <a:rPr lang="en-US" smtClean="0"/>
              <a:pPr>
                <a:defRPr/>
              </a:pPr>
              <a:t>1</a:t>
            </a:fld>
            <a:endParaRPr lang="en-US" dirty="0"/>
          </a:p>
        </p:txBody>
      </p:sp>
      <p:sp>
        <p:nvSpPr>
          <p:cNvPr id="9" name="Line 15"/>
          <p:cNvSpPr>
            <a:spLocks noChangeShapeType="1"/>
          </p:cNvSpPr>
          <p:nvPr/>
        </p:nvSpPr>
        <p:spPr bwMode="auto">
          <a:xfrm>
            <a:off x="539552" y="2996952"/>
            <a:ext cx="8208912" cy="0"/>
          </a:xfrm>
          <a:prstGeom prst="line">
            <a:avLst/>
          </a:prstGeom>
          <a:noFill/>
          <a:ln w="50800" cmpd="sng">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pPr algn="ctr"/>
            <a:endParaRPr lang="en-ZA" dirty="0"/>
          </a:p>
        </p:txBody>
      </p:sp>
      <p:sp>
        <p:nvSpPr>
          <p:cNvPr id="14" name="Subtitle 7"/>
          <p:cNvSpPr txBox="1">
            <a:spLocks/>
          </p:cNvSpPr>
          <p:nvPr/>
        </p:nvSpPr>
        <p:spPr bwMode="auto">
          <a:xfrm>
            <a:off x="2862114" y="5105400"/>
            <a:ext cx="3995886" cy="792088"/>
          </a:xfrm>
          <a:prstGeom prst="rect">
            <a:avLst/>
          </a:prstGeom>
          <a:solidFill>
            <a:srgbClr val="FFFF99"/>
          </a:solidFill>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Clr>
                <a:srgbClr val="009900"/>
              </a:buClr>
              <a:buSzPct val="120000"/>
              <a:buFontTx/>
              <a:buNone/>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fontAlgn="base">
              <a:spcBef>
                <a:spcPct val="20000"/>
              </a:spcBef>
              <a:spcAft>
                <a:spcPct val="0"/>
              </a:spcAft>
              <a:buChar char="»"/>
              <a:defRPr sz="2000">
                <a:solidFill>
                  <a:schemeClr val="lt1"/>
                </a:solidFill>
                <a:latin typeface="+mn-lt"/>
                <a:ea typeface="+mn-ea"/>
                <a:cs typeface="+mn-cs"/>
              </a:defRPr>
            </a:lvl6pPr>
            <a:lvl7pPr marL="2971800" indent="-228600" algn="l" rtl="0" fontAlgn="base">
              <a:spcBef>
                <a:spcPct val="20000"/>
              </a:spcBef>
              <a:spcAft>
                <a:spcPct val="0"/>
              </a:spcAft>
              <a:buChar char="»"/>
              <a:defRPr sz="2000">
                <a:solidFill>
                  <a:schemeClr val="lt1"/>
                </a:solidFill>
                <a:latin typeface="+mn-lt"/>
                <a:ea typeface="+mn-ea"/>
                <a:cs typeface="+mn-cs"/>
              </a:defRPr>
            </a:lvl7pPr>
            <a:lvl8pPr marL="3429000" indent="-228600" algn="l" rtl="0" fontAlgn="base">
              <a:spcBef>
                <a:spcPct val="20000"/>
              </a:spcBef>
              <a:spcAft>
                <a:spcPct val="0"/>
              </a:spcAft>
              <a:buChar char="»"/>
              <a:defRPr sz="2000">
                <a:solidFill>
                  <a:schemeClr val="lt1"/>
                </a:solidFill>
                <a:latin typeface="+mn-lt"/>
                <a:ea typeface="+mn-ea"/>
                <a:cs typeface="+mn-cs"/>
              </a:defRPr>
            </a:lvl8pPr>
            <a:lvl9pPr marL="3886200" indent="-228600" algn="l" rtl="0" fontAlgn="base">
              <a:spcBef>
                <a:spcPct val="20000"/>
              </a:spcBef>
              <a:spcAft>
                <a:spcPct val="0"/>
              </a:spcAft>
              <a:buChar char="»"/>
              <a:defRPr sz="2000">
                <a:solidFill>
                  <a:schemeClr val="lt1"/>
                </a:solidFill>
                <a:latin typeface="+mn-lt"/>
                <a:ea typeface="+mn-ea"/>
                <a:cs typeface="+mn-cs"/>
              </a:defRPr>
            </a:lvl9pPr>
          </a:lstStyle>
          <a:p>
            <a:pPr defTabSz="957263" eaLnBrk="1" hangingPunct="1">
              <a:buClrTx/>
              <a:buSzTx/>
              <a:defRPr/>
            </a:pPr>
            <a:r>
              <a:rPr lang="en-US" sz="1600" b="1" dirty="0" smtClean="0">
                <a:solidFill>
                  <a:srgbClr val="000000"/>
                </a:solidFill>
                <a:latin typeface="Candara" pitchFamily="34" charset="0"/>
                <a:ea typeface="ＭＳ Ｐゴシック"/>
              </a:rPr>
              <a:t>Presented by: Mr. M Mhangwana</a:t>
            </a:r>
          </a:p>
          <a:p>
            <a:pPr defTabSz="957263" eaLnBrk="1" hangingPunct="1">
              <a:buClrTx/>
              <a:buSzTx/>
              <a:defRPr/>
            </a:pPr>
            <a:r>
              <a:rPr lang="en-US" sz="1600" b="1" dirty="0" smtClean="0">
                <a:solidFill>
                  <a:srgbClr val="000000"/>
                </a:solidFill>
                <a:latin typeface="Candara" pitchFamily="34" charset="0"/>
                <a:ea typeface="ＭＳ Ｐゴシック"/>
              </a:rPr>
              <a:t>Date: 14 October 2014</a:t>
            </a:r>
            <a:endParaRPr lang="en-US" sz="1600" b="1" dirty="0">
              <a:solidFill>
                <a:srgbClr val="000000"/>
              </a:solidFill>
              <a:latin typeface="Candara" pitchFamily="34" charset="0"/>
              <a:ea typeface="ＭＳ Ｐゴシック"/>
            </a:endParaRP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339" y="228600"/>
            <a:ext cx="73993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3961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914400"/>
            <a:ext cx="8610600" cy="5791200"/>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pPr marL="0" indent="0" algn="just">
              <a:buNone/>
            </a:pPr>
            <a:r>
              <a:rPr lang="en-ZA" sz="1400" dirty="0">
                <a:latin typeface="Candara" pitchFamily="34" charset="0"/>
              </a:rPr>
              <a:t>By partnering with the department, the SABC has the opportunity to benefit as </a:t>
            </a:r>
            <a:r>
              <a:rPr lang="en-ZA" sz="1400" dirty="0" smtClean="0">
                <a:latin typeface="Candara" pitchFamily="34" charset="0"/>
              </a:rPr>
              <a:t>follows</a:t>
            </a:r>
            <a:r>
              <a:rPr lang="en-ZA" sz="1400" dirty="0">
                <a:latin typeface="Candara" pitchFamily="34" charset="0"/>
              </a:rPr>
              <a:t>: </a:t>
            </a:r>
            <a:endParaRPr lang="en-ZA" sz="1400" dirty="0" smtClean="0">
              <a:latin typeface="Candara" pitchFamily="34" charset="0"/>
            </a:endParaRPr>
          </a:p>
          <a:p>
            <a:pPr marL="0" indent="0" algn="just">
              <a:buNone/>
            </a:pPr>
            <a:endParaRPr lang="en-ZA" sz="1400" dirty="0">
              <a:latin typeface="Candara" pitchFamily="34" charset="0"/>
            </a:endParaRPr>
          </a:p>
          <a:p>
            <a:pPr marL="542925" lvl="0" indent="-276225" algn="just">
              <a:buFont typeface="+mj-lt"/>
              <a:buAutoNum type="arabicPeriod"/>
            </a:pPr>
            <a:r>
              <a:rPr lang="en-ZA" sz="1400" b="1" i="1" dirty="0">
                <a:latin typeface="Candara" pitchFamily="34" charset="0"/>
              </a:rPr>
              <a:t>Sponsor title/ name rights</a:t>
            </a:r>
            <a:r>
              <a:rPr lang="en-ZA" sz="1400" dirty="0">
                <a:latin typeface="Candara" pitchFamily="34" charset="0"/>
              </a:rPr>
              <a:t>: entering into an agreement with the department to have the naming rights on adverts, e.g. </a:t>
            </a:r>
            <a:r>
              <a:rPr lang="en-ZA" sz="1400" b="1" i="1" dirty="0" smtClean="0">
                <a:solidFill>
                  <a:schemeClr val="accent6">
                    <a:lumMod val="75000"/>
                  </a:schemeClr>
                </a:solidFill>
                <a:latin typeface="Candara" pitchFamily="34" charset="0"/>
              </a:rPr>
              <a:t>“The </a:t>
            </a:r>
            <a:r>
              <a:rPr lang="en-ZA" sz="1400" b="1" i="1" dirty="0">
                <a:solidFill>
                  <a:schemeClr val="accent6">
                    <a:lumMod val="75000"/>
                  </a:schemeClr>
                </a:solidFill>
                <a:latin typeface="Candara" pitchFamily="34" charset="0"/>
              </a:rPr>
              <a:t>Limpopo Province in partnership with the SABC brings you the 2014 Mapungubwe Arts Festival</a:t>
            </a:r>
            <a:r>
              <a:rPr lang="en-ZA" sz="1400" b="1" i="1" dirty="0" smtClean="0">
                <a:solidFill>
                  <a:schemeClr val="accent6">
                    <a:lumMod val="75000"/>
                  </a:schemeClr>
                </a:solidFill>
                <a:latin typeface="Candara" pitchFamily="34" charset="0"/>
              </a:rPr>
              <a:t>”</a:t>
            </a:r>
          </a:p>
          <a:p>
            <a:pPr marL="266700" lvl="0" indent="0" algn="just">
              <a:buNone/>
            </a:pPr>
            <a:endParaRPr lang="en-ZA" sz="1400" dirty="0">
              <a:latin typeface="Candara" pitchFamily="34" charset="0"/>
            </a:endParaRPr>
          </a:p>
          <a:p>
            <a:pPr marL="609600" lvl="0" algn="just">
              <a:buFont typeface="+mj-lt"/>
              <a:buAutoNum type="arabicPeriod" startAt="2"/>
            </a:pPr>
            <a:r>
              <a:rPr lang="en-ZA" sz="1400" b="1" i="1" dirty="0">
                <a:latin typeface="Candara" pitchFamily="34" charset="0"/>
              </a:rPr>
              <a:t>Association with the strong brand</a:t>
            </a:r>
            <a:r>
              <a:rPr lang="en-ZA" sz="1400" dirty="0">
                <a:latin typeface="Candara" pitchFamily="34" charset="0"/>
              </a:rPr>
              <a:t>: Mapungubwe is declared international heritage site. </a:t>
            </a:r>
            <a:endParaRPr lang="en-ZA" sz="1400" dirty="0" smtClean="0">
              <a:latin typeface="Candara" pitchFamily="34" charset="0"/>
            </a:endParaRPr>
          </a:p>
          <a:p>
            <a:pPr marL="266700" lvl="0" indent="0" algn="just">
              <a:buNone/>
            </a:pPr>
            <a:endParaRPr lang="en-ZA" sz="1400" dirty="0">
              <a:latin typeface="Candara" pitchFamily="34" charset="0"/>
            </a:endParaRPr>
          </a:p>
          <a:p>
            <a:pPr marL="609600" lvl="0" algn="just">
              <a:buFont typeface="+mj-lt"/>
              <a:buAutoNum type="arabicPeriod" startAt="3"/>
            </a:pPr>
            <a:r>
              <a:rPr lang="en-ZA" sz="1400" b="1" i="1" dirty="0">
                <a:latin typeface="Candara" pitchFamily="34" charset="0"/>
              </a:rPr>
              <a:t>Close association with the Government</a:t>
            </a:r>
            <a:r>
              <a:rPr lang="en-ZA" sz="1400" dirty="0">
                <a:latin typeface="Candara" pitchFamily="34" charset="0"/>
              </a:rPr>
              <a:t>: Collaboration with the government in terms of promoting social cohesion and national identity </a:t>
            </a:r>
            <a:r>
              <a:rPr lang="en-ZA" sz="1400" dirty="0" smtClean="0">
                <a:latin typeface="Candara" pitchFamily="34" charset="0"/>
              </a:rPr>
              <a:t>programme</a:t>
            </a:r>
          </a:p>
          <a:p>
            <a:pPr marL="266700" lvl="0" indent="0" algn="just">
              <a:buNone/>
            </a:pPr>
            <a:endParaRPr lang="en-ZA" sz="1400" dirty="0">
              <a:latin typeface="Candara" pitchFamily="34" charset="0"/>
            </a:endParaRPr>
          </a:p>
          <a:p>
            <a:pPr marL="609600" lvl="0" algn="just">
              <a:buFont typeface="+mj-lt"/>
              <a:buAutoNum type="arabicPeriod" startAt="4"/>
            </a:pPr>
            <a:r>
              <a:rPr lang="en-ZA" sz="1400" b="1" i="1" dirty="0">
                <a:latin typeface="Candara" pitchFamily="34" charset="0"/>
              </a:rPr>
              <a:t>Pride of growing new talent</a:t>
            </a:r>
            <a:r>
              <a:rPr lang="en-ZA" sz="1400" dirty="0">
                <a:latin typeface="Candara" pitchFamily="34" charset="0"/>
              </a:rPr>
              <a:t>: The SABC will be part of unearthing and marketing new talents of the most disadvantaged rural areas of Limpopo province</a:t>
            </a:r>
            <a:r>
              <a:rPr lang="en-ZA" sz="1400" dirty="0" smtClean="0">
                <a:latin typeface="Candara" pitchFamily="34" charset="0"/>
              </a:rPr>
              <a:t>.</a:t>
            </a:r>
          </a:p>
          <a:p>
            <a:pPr marL="266700" lvl="0" indent="0" algn="just">
              <a:buNone/>
            </a:pPr>
            <a:endParaRPr lang="en-ZA" sz="1400" dirty="0" smtClean="0">
              <a:latin typeface="Candara" pitchFamily="34" charset="0"/>
            </a:endParaRPr>
          </a:p>
          <a:p>
            <a:pPr marL="609600" lvl="0" algn="just">
              <a:buFont typeface="+mj-lt"/>
              <a:buAutoNum type="arabicPeriod" startAt="5"/>
            </a:pPr>
            <a:r>
              <a:rPr lang="en-ZA" sz="1400" b="1" i="1" dirty="0" smtClean="0">
                <a:latin typeface="Candara" pitchFamily="34" charset="0"/>
              </a:rPr>
              <a:t>Increased </a:t>
            </a:r>
            <a:r>
              <a:rPr lang="en-ZA" sz="1400" b="1" i="1" dirty="0">
                <a:latin typeface="Candara" pitchFamily="34" charset="0"/>
              </a:rPr>
              <a:t>visibility</a:t>
            </a:r>
            <a:r>
              <a:rPr lang="en-ZA" sz="1400" dirty="0">
                <a:latin typeface="Candara" pitchFamily="34" charset="0"/>
              </a:rPr>
              <a:t>: </a:t>
            </a:r>
            <a:endParaRPr lang="en-ZA" sz="1400" dirty="0" smtClean="0">
              <a:latin typeface="Candara" pitchFamily="34" charset="0"/>
            </a:endParaRPr>
          </a:p>
          <a:p>
            <a:pPr marL="898525" lvl="0" indent="-182563" algn="just">
              <a:buFont typeface="Arial" pitchFamily="34" charset="0"/>
              <a:buChar char="•"/>
            </a:pPr>
            <a:r>
              <a:rPr lang="en-ZA" sz="1400" dirty="0" smtClean="0">
                <a:latin typeface="Candara" pitchFamily="34" charset="0"/>
              </a:rPr>
              <a:t>SABC </a:t>
            </a:r>
            <a:r>
              <a:rPr lang="en-ZA" sz="1400" dirty="0">
                <a:latin typeface="Candara" pitchFamily="34" charset="0"/>
              </a:rPr>
              <a:t>will be mentioned in all other departmental marketing media such as Bill Boards, posters, social media, branding at all mapungubwe events. </a:t>
            </a:r>
          </a:p>
          <a:p>
            <a:pPr marL="898525" lvl="0" indent="-182563" algn="just">
              <a:buFont typeface="Arial" pitchFamily="34" charset="0"/>
              <a:buChar char="•"/>
            </a:pPr>
            <a:r>
              <a:rPr lang="en-ZA" sz="1400" dirty="0">
                <a:latin typeface="Candara" pitchFamily="34" charset="0"/>
              </a:rPr>
              <a:t>Allowance to distribute the SABC promotional materials in all Mapungubwe festival activities.</a:t>
            </a:r>
          </a:p>
          <a:p>
            <a:pPr marL="898525" lvl="0" indent="-182563" algn="just">
              <a:buFont typeface="Arial" pitchFamily="34" charset="0"/>
              <a:buChar char="•"/>
            </a:pPr>
            <a:r>
              <a:rPr lang="en-ZA" sz="1400" dirty="0">
                <a:latin typeface="Candara" pitchFamily="34" charset="0"/>
              </a:rPr>
              <a:t>Presentation slots will be given for SABC presentation in all Mapungubwe activities</a:t>
            </a:r>
          </a:p>
          <a:p>
            <a:pPr marL="898525" lvl="0" indent="-182563" algn="just">
              <a:buFont typeface="Arial" pitchFamily="34" charset="0"/>
              <a:buChar char="•"/>
            </a:pPr>
            <a:r>
              <a:rPr lang="en-ZA" sz="1400" dirty="0">
                <a:latin typeface="Candara" pitchFamily="34" charset="0"/>
              </a:rPr>
              <a:t>Provision of a </a:t>
            </a:r>
            <a:r>
              <a:rPr lang="en-ZA" sz="1400" dirty="0" smtClean="0">
                <a:latin typeface="Candara" pitchFamily="34" charset="0"/>
              </a:rPr>
              <a:t>Corporate </a:t>
            </a:r>
            <a:r>
              <a:rPr lang="en-ZA" sz="1400" dirty="0">
                <a:latin typeface="Candara" pitchFamily="34" charset="0"/>
              </a:rPr>
              <a:t>Marquee that can accommodate 100 VIP’s with 100 VIP tickets, 100 complimentary tickets, catering, hosting of artists and any other additional VIP’s such as Ministers, Deputy ministers, Premier, etc. at their </a:t>
            </a:r>
            <a:r>
              <a:rPr lang="en-ZA" sz="1400" dirty="0" smtClean="0">
                <a:latin typeface="Candara" pitchFamily="34" charset="0"/>
              </a:rPr>
              <a:t>tent.</a:t>
            </a:r>
            <a:endParaRPr lang="en-ZA" sz="1400" dirty="0">
              <a:latin typeface="Candara" pitchFamily="34" charset="0"/>
            </a:endParaRPr>
          </a:p>
          <a:p>
            <a:pPr marL="898525" indent="-182563" algn="just">
              <a:buFont typeface="Arial" pitchFamily="34" charset="0"/>
              <a:buChar char="•"/>
            </a:pPr>
            <a:r>
              <a:rPr lang="en-ZA" sz="1400" dirty="0">
                <a:latin typeface="Candara" pitchFamily="34" charset="0"/>
              </a:rPr>
              <a:t>The beneficiation value of the above opportunities is estimated at R5 million.</a:t>
            </a:r>
          </a:p>
          <a:p>
            <a:pPr marL="0" indent="0" algn="just">
              <a:buNone/>
            </a:pPr>
            <a:endParaRPr lang="en-ZA" sz="1400" dirty="0" smtClean="0">
              <a:latin typeface="Candara" pitchFamily="34" charset="0"/>
            </a:endParaRPr>
          </a:p>
          <a:p>
            <a:pPr marL="514350" indent="-514350">
              <a:buFont typeface="+mj-lt"/>
              <a:buAutoNum type="arabicPeriod" startAt="3"/>
            </a:pPr>
            <a:endParaRPr lang="en-ZA" sz="1400" dirty="0" smtClean="0">
              <a:latin typeface="Candara" pitchFamily="34" charset="0"/>
            </a:endParaRPr>
          </a:p>
          <a:p>
            <a:endParaRPr lang="en-ZA" sz="1400" dirty="0" smtClean="0">
              <a:latin typeface="Candara" pitchFamily="34" charset="0"/>
            </a:endParaRPr>
          </a:p>
          <a:p>
            <a:endParaRPr lang="en-ZA" sz="1600" dirty="0">
              <a:latin typeface="Candara" pitchFamily="34" charset="0"/>
            </a:endParaRPr>
          </a:p>
        </p:txBody>
      </p:sp>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smtClean="0">
                <a:latin typeface="Calibri" pitchFamily="34" charset="0"/>
                <a:cs typeface="Calibri" pitchFamily="34" charset="0"/>
              </a:rPr>
              <a:t>6.2.  VALUE FOR SPONSORHIP</a:t>
            </a:r>
          </a:p>
        </p:txBody>
      </p:sp>
    </p:spTree>
    <p:extLst>
      <p:ext uri="{BB962C8B-B14F-4D97-AF65-F5344CB8AC3E}">
        <p14:creationId xmlns:p14="http://schemas.microsoft.com/office/powerpoint/2010/main" val="3210417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152400"/>
            <a:ext cx="7772400" cy="273049"/>
          </a:xfrm>
          <a:ln>
            <a:headEnd/>
            <a:tailEnd/>
          </a:ln>
        </p:spPr>
        <p:style>
          <a:lnRef idx="1">
            <a:schemeClr val="accent3"/>
          </a:lnRef>
          <a:fillRef idx="2">
            <a:schemeClr val="accent3"/>
          </a:fillRef>
          <a:effectRef idx="1">
            <a:schemeClr val="accent3"/>
          </a:effectRef>
          <a:fontRef idx="minor">
            <a:schemeClr val="dk1"/>
          </a:fontRef>
        </p:style>
        <p:txBody>
          <a:bodyPr rtlCol="0">
            <a:noAutofit/>
          </a:bodyPr>
          <a:lstStyle/>
          <a:p>
            <a:pPr eaLnBrk="1" fontAlgn="auto" hangingPunct="1">
              <a:lnSpc>
                <a:spcPct val="95000"/>
              </a:lnSpc>
              <a:spcAft>
                <a:spcPts val="0"/>
              </a:spcAft>
              <a:defRPr/>
            </a:pPr>
            <a:r>
              <a:rPr lang="en-ZA" sz="2000" b="1" dirty="0" smtClean="0">
                <a:latin typeface="Candara" pitchFamily="34" charset="0"/>
                <a:cs typeface="Arial" charset="0"/>
              </a:rPr>
              <a:t>7. PROJECT IMPLEMENTATION PLAN</a:t>
            </a:r>
          </a:p>
        </p:txBody>
      </p:sp>
      <p:graphicFrame>
        <p:nvGraphicFramePr>
          <p:cNvPr id="3" name="Table 2"/>
          <p:cNvGraphicFramePr>
            <a:graphicFrameLocks noGrp="1"/>
          </p:cNvGraphicFramePr>
          <p:nvPr>
            <p:extLst>
              <p:ext uri="{D42A27DB-BD31-4B8C-83A1-F6EECF244321}">
                <p14:modId xmlns:p14="http://schemas.microsoft.com/office/powerpoint/2010/main" val="2234710582"/>
              </p:ext>
            </p:extLst>
          </p:nvPr>
        </p:nvGraphicFramePr>
        <p:xfrm>
          <a:off x="304799" y="533400"/>
          <a:ext cx="8534400" cy="6032296"/>
        </p:xfrm>
        <a:graphic>
          <a:graphicData uri="http://schemas.openxmlformats.org/drawingml/2006/table">
            <a:tbl>
              <a:tblPr firstRow="1" firstCol="1" bandRow="1"/>
              <a:tblGrid>
                <a:gridCol w="1475667"/>
                <a:gridCol w="982496"/>
                <a:gridCol w="1446205"/>
                <a:gridCol w="907562"/>
                <a:gridCol w="817252"/>
                <a:gridCol w="2905218"/>
              </a:tblGrid>
              <a:tr h="320403">
                <a:tc>
                  <a:txBody>
                    <a:bodyPr/>
                    <a:lstStyle/>
                    <a:p>
                      <a:pPr>
                        <a:lnSpc>
                          <a:spcPct val="115000"/>
                        </a:lnSpc>
                        <a:spcAft>
                          <a:spcPts val="0"/>
                        </a:spcAft>
                      </a:pPr>
                      <a:r>
                        <a:rPr lang="en-US" sz="1000" b="1" dirty="0">
                          <a:effectLst/>
                          <a:latin typeface="Arial"/>
                          <a:ea typeface="Times New Roman"/>
                          <a:cs typeface="Times New Roman"/>
                        </a:rPr>
                        <a:t>EVENTS AND ACTIVITIES </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n-US" sz="1000" b="1" dirty="0">
                          <a:effectLst/>
                          <a:latin typeface="Arial"/>
                          <a:ea typeface="Times New Roman"/>
                          <a:cs typeface="Times New Roman"/>
                        </a:rPr>
                        <a:t>DATE</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n-US" sz="1000" b="1" dirty="0">
                          <a:effectLst/>
                          <a:latin typeface="Arial"/>
                          <a:ea typeface="Times New Roman"/>
                          <a:cs typeface="Times New Roman"/>
                        </a:rPr>
                        <a:t>VENUE</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n-US" sz="1000" b="1" dirty="0">
                          <a:effectLst/>
                          <a:latin typeface="Arial"/>
                          <a:ea typeface="Times New Roman"/>
                          <a:cs typeface="Times New Roman"/>
                        </a:rPr>
                        <a:t>TIME</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n-US" sz="1000" b="1" dirty="0">
                          <a:effectLst/>
                          <a:latin typeface="Arial"/>
                          <a:ea typeface="Times New Roman"/>
                          <a:cs typeface="Times New Roman"/>
                        </a:rPr>
                        <a:t>TICKETS</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n-US" sz="1000" b="1" dirty="0">
                          <a:effectLst/>
                          <a:latin typeface="Arial"/>
                          <a:ea typeface="Times New Roman"/>
                          <a:cs typeface="Times New Roman"/>
                        </a:rPr>
                        <a:t>ACTIVITIES </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817022">
                <a:tc>
                  <a:txBody>
                    <a:bodyPr/>
                    <a:lstStyle/>
                    <a:p>
                      <a:pPr>
                        <a:lnSpc>
                          <a:spcPct val="115000"/>
                        </a:lnSpc>
                        <a:spcAft>
                          <a:spcPts val="0"/>
                        </a:spcAft>
                      </a:pPr>
                      <a:r>
                        <a:rPr lang="en-US" sz="1000" dirty="0">
                          <a:effectLst/>
                          <a:latin typeface="Arial"/>
                          <a:ea typeface="Times New Roman"/>
                          <a:cs typeface="Times New Roman"/>
                        </a:rPr>
                        <a:t>District Cultural Competitions</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3</a:t>
                      </a:r>
                      <a:r>
                        <a:rPr lang="en-US" sz="1000" baseline="30000">
                          <a:effectLst/>
                          <a:latin typeface="Arial"/>
                          <a:ea typeface="Times New Roman"/>
                          <a:cs typeface="Times New Roman"/>
                        </a:rPr>
                        <a:t>rd</a:t>
                      </a:r>
                      <a:r>
                        <a:rPr lang="en-US" sz="1000">
                          <a:effectLst/>
                          <a:latin typeface="Arial"/>
                          <a:ea typeface="Times New Roman"/>
                          <a:cs typeface="Times New Roman"/>
                        </a:rPr>
                        <a:t> week of October  2014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All five Districts (Mopani, Waterberg, Capricorn, Sekhukhune and Vhembe)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dirty="0">
                          <a:effectLst/>
                          <a:latin typeface="Arial"/>
                          <a:ea typeface="Times New Roman"/>
                          <a:cs typeface="Times New Roman"/>
                        </a:rPr>
                        <a:t>09h00 – 17h00</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Free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ndara"/>
                        <a:buChar char="₋"/>
                      </a:pPr>
                      <a:r>
                        <a:rPr lang="en-US" sz="1000" dirty="0">
                          <a:effectLst/>
                          <a:latin typeface="Arial"/>
                          <a:ea typeface="Times New Roman"/>
                          <a:cs typeface="Times New Roman"/>
                        </a:rPr>
                        <a:t>Cultural activities competitions, and</a:t>
                      </a:r>
                      <a:endParaRPr lang="en-ZA" sz="1000" dirty="0">
                        <a:effectLst/>
                        <a:latin typeface="Calibri"/>
                        <a:ea typeface="Times New Roman"/>
                        <a:cs typeface="Times New Roman"/>
                      </a:endParaRPr>
                    </a:p>
                    <a:p>
                      <a:pPr marL="342900" lvl="0" indent="-342900" algn="just">
                        <a:lnSpc>
                          <a:spcPct val="115000"/>
                        </a:lnSpc>
                        <a:spcAft>
                          <a:spcPts val="0"/>
                        </a:spcAft>
                        <a:buFont typeface="Candara"/>
                        <a:buChar char="₋"/>
                      </a:pPr>
                      <a:r>
                        <a:rPr lang="en-US" sz="1000" dirty="0">
                          <a:effectLst/>
                          <a:latin typeface="Arial"/>
                          <a:ea typeface="Times New Roman"/>
                          <a:cs typeface="Times New Roman"/>
                        </a:rPr>
                        <a:t>Beauty contest  selections </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721">
                <a:tc>
                  <a:txBody>
                    <a:bodyPr/>
                    <a:lstStyle/>
                    <a:p>
                      <a:pPr>
                        <a:lnSpc>
                          <a:spcPct val="115000"/>
                        </a:lnSpc>
                        <a:spcAft>
                          <a:spcPts val="0"/>
                        </a:spcAft>
                      </a:pPr>
                      <a:r>
                        <a:rPr lang="en-US" sz="1000">
                          <a:effectLst/>
                          <a:latin typeface="Arial"/>
                          <a:ea typeface="Times New Roman"/>
                          <a:cs typeface="Times New Roman"/>
                        </a:rPr>
                        <a:t>Mapungubwe Launch</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October 2014</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Polokwane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14h00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Free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a:effectLst/>
                          <a:latin typeface="Arial"/>
                          <a:ea typeface="Times New Roman"/>
                          <a:cs typeface="Times New Roman"/>
                        </a:rPr>
                        <a:t>Launching of the Festival by MEC and announcement of the artists line up</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022">
                <a:tc>
                  <a:txBody>
                    <a:bodyPr/>
                    <a:lstStyle/>
                    <a:p>
                      <a:pPr>
                        <a:lnSpc>
                          <a:spcPct val="115000"/>
                        </a:lnSpc>
                        <a:spcAft>
                          <a:spcPts val="0"/>
                        </a:spcAft>
                      </a:pPr>
                      <a:r>
                        <a:rPr lang="en-US" sz="1000">
                          <a:effectLst/>
                          <a:latin typeface="Arial"/>
                          <a:ea typeface="Times New Roman"/>
                          <a:cs typeface="Times New Roman"/>
                        </a:rPr>
                        <a:t>Opening/ Cultural Carnival</a:t>
                      </a:r>
                      <a:endParaRPr lang="en-ZA" sz="1000">
                        <a:effectLst/>
                        <a:latin typeface="Calibri"/>
                        <a:ea typeface="Times New Roman"/>
                        <a:cs typeface="Times New Roman"/>
                      </a:endParaRPr>
                    </a:p>
                    <a:p>
                      <a:pPr>
                        <a:lnSpc>
                          <a:spcPct val="115000"/>
                        </a:lnSpc>
                        <a:spcAft>
                          <a:spcPts val="0"/>
                        </a:spcAft>
                      </a:pPr>
                      <a:r>
                        <a:rPr lang="en-US" sz="1000">
                          <a:effectLst/>
                          <a:latin typeface="Arial"/>
                          <a:ea typeface="Times New Roman"/>
                          <a:cs typeface="Times New Roman"/>
                        </a:rPr>
                        <a:t>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Friday ,</a:t>
                      </a:r>
                      <a:endParaRPr lang="en-ZA" sz="1000">
                        <a:effectLst/>
                        <a:latin typeface="Calibri"/>
                        <a:ea typeface="Times New Roman"/>
                        <a:cs typeface="Times New Roman"/>
                      </a:endParaRPr>
                    </a:p>
                    <a:p>
                      <a:pPr>
                        <a:lnSpc>
                          <a:spcPct val="115000"/>
                        </a:lnSpc>
                        <a:spcAft>
                          <a:spcPts val="0"/>
                        </a:spcAft>
                      </a:pPr>
                      <a:r>
                        <a:rPr lang="en-US" sz="1000">
                          <a:effectLst/>
                          <a:latin typeface="Arial"/>
                          <a:ea typeface="Times New Roman"/>
                          <a:cs typeface="Times New Roman"/>
                        </a:rPr>
                        <a:t>5</a:t>
                      </a:r>
                      <a:r>
                        <a:rPr lang="en-US" sz="1000" baseline="30000">
                          <a:effectLst/>
                          <a:latin typeface="Arial"/>
                          <a:ea typeface="Times New Roman"/>
                          <a:cs typeface="Times New Roman"/>
                        </a:rPr>
                        <a:t>th</a:t>
                      </a:r>
                      <a:r>
                        <a:rPr lang="en-US" sz="1000">
                          <a:effectLst/>
                          <a:latin typeface="Arial"/>
                          <a:ea typeface="Times New Roman"/>
                          <a:cs typeface="Times New Roman"/>
                        </a:rPr>
                        <a:t> December</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Carnival route still to be determined by the preparatory committee. </a:t>
                      </a:r>
                      <a:endParaRPr lang="en-ZA" sz="1000">
                        <a:effectLst/>
                        <a:latin typeface="Calibri"/>
                        <a:ea typeface="Times New Roman"/>
                        <a:cs typeface="Times New Roman"/>
                      </a:endParaRPr>
                    </a:p>
                    <a:p>
                      <a:pPr>
                        <a:lnSpc>
                          <a:spcPct val="115000"/>
                        </a:lnSpc>
                        <a:spcAft>
                          <a:spcPts val="0"/>
                        </a:spcAft>
                      </a:pPr>
                      <a:r>
                        <a:rPr lang="en-US" sz="1000">
                          <a:effectLst/>
                          <a:latin typeface="Arial"/>
                          <a:ea typeface="Times New Roman"/>
                          <a:cs typeface="Times New Roman"/>
                        </a:rPr>
                        <a:t>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11h00- 17h00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Free </a:t>
                      </a:r>
                      <a:endParaRPr lang="en-ZA" sz="1000">
                        <a:effectLst/>
                        <a:latin typeface="Calibri"/>
                        <a:ea typeface="Times New Roman"/>
                        <a:cs typeface="Times New Roman"/>
                      </a:endParaRPr>
                    </a:p>
                    <a:p>
                      <a:pPr>
                        <a:lnSpc>
                          <a:spcPct val="115000"/>
                        </a:lnSpc>
                        <a:spcAft>
                          <a:spcPts val="0"/>
                        </a:spcAft>
                      </a:pPr>
                      <a:r>
                        <a:rPr lang="en-US" sz="1000">
                          <a:effectLst/>
                          <a:latin typeface="Arial"/>
                          <a:ea typeface="Times New Roman"/>
                          <a:cs typeface="Times New Roman"/>
                        </a:rPr>
                        <a:t> </a:t>
                      </a:r>
                      <a:endParaRPr lang="en-ZA" sz="1000">
                        <a:effectLst/>
                        <a:latin typeface="Calibri"/>
                        <a:ea typeface="Times New Roman"/>
                        <a:cs typeface="Times New Roman"/>
                      </a:endParaRPr>
                    </a:p>
                    <a:p>
                      <a:pPr>
                        <a:lnSpc>
                          <a:spcPct val="115000"/>
                        </a:lnSpc>
                        <a:spcAft>
                          <a:spcPts val="0"/>
                        </a:spcAft>
                      </a:pPr>
                      <a:r>
                        <a:rPr lang="en-US" sz="1000">
                          <a:effectLst/>
                          <a:latin typeface="Arial"/>
                          <a:ea typeface="Times New Roman"/>
                          <a:cs typeface="Times New Roman"/>
                        </a:rPr>
                        <a:t> </a:t>
                      </a:r>
                      <a:endParaRPr lang="en-ZA" sz="1000">
                        <a:effectLst/>
                        <a:latin typeface="Calibri"/>
                        <a:ea typeface="Times New Roman"/>
                        <a:cs typeface="Times New Roman"/>
                      </a:endParaRPr>
                    </a:p>
                    <a:p>
                      <a:pPr>
                        <a:lnSpc>
                          <a:spcPct val="115000"/>
                        </a:lnSpc>
                        <a:spcAft>
                          <a:spcPts val="0"/>
                        </a:spcAft>
                      </a:pPr>
                      <a:r>
                        <a:rPr lang="en-US" sz="1000">
                          <a:effectLst/>
                          <a:latin typeface="Arial"/>
                          <a:ea typeface="Times New Roman"/>
                          <a:cs typeface="Times New Roman"/>
                        </a:rPr>
                        <a:t>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ndara"/>
                        <a:buChar char="₋"/>
                      </a:pPr>
                      <a:r>
                        <a:rPr lang="en-US" sz="1000" dirty="0">
                          <a:effectLst/>
                          <a:latin typeface="Arial"/>
                          <a:ea typeface="Times New Roman"/>
                          <a:cs typeface="Times New Roman"/>
                        </a:rPr>
                        <a:t>Street parade around Polokwane CBD</a:t>
                      </a:r>
                      <a:endParaRPr lang="en-ZA" sz="1000" dirty="0">
                        <a:effectLst/>
                        <a:latin typeface="Calibri"/>
                        <a:ea typeface="Times New Roman"/>
                        <a:cs typeface="Times New Roman"/>
                      </a:endParaRPr>
                    </a:p>
                    <a:p>
                      <a:pPr marL="342900" lvl="0" indent="-342900" algn="just">
                        <a:lnSpc>
                          <a:spcPct val="115000"/>
                        </a:lnSpc>
                        <a:spcAft>
                          <a:spcPts val="0"/>
                        </a:spcAft>
                        <a:buFont typeface="Candara"/>
                        <a:buChar char="₋"/>
                      </a:pPr>
                      <a:r>
                        <a:rPr lang="en-US" sz="1000" dirty="0">
                          <a:effectLst/>
                          <a:latin typeface="Arial"/>
                          <a:ea typeface="Times New Roman"/>
                          <a:cs typeface="Times New Roman"/>
                        </a:rPr>
                        <a:t> Live performance by various artists and cultural groups during the parade and at the final destination.</a:t>
                      </a:r>
                      <a:endParaRPr lang="en-ZA" sz="1000" dirty="0">
                        <a:effectLst/>
                        <a:latin typeface="Calibri"/>
                        <a:ea typeface="Times New Roman"/>
                        <a:cs typeface="Times New Roman"/>
                      </a:endParaRPr>
                    </a:p>
                    <a:p>
                      <a:pPr marL="457200" algn="just">
                        <a:lnSpc>
                          <a:spcPct val="115000"/>
                        </a:lnSpc>
                        <a:spcAft>
                          <a:spcPts val="0"/>
                        </a:spcAft>
                      </a:pPr>
                      <a:r>
                        <a:rPr lang="en-US" sz="1000" b="1" dirty="0">
                          <a:effectLst/>
                          <a:latin typeface="Arial"/>
                          <a:ea typeface="Times New Roman"/>
                          <a:cs typeface="Times New Roman"/>
                        </a:rPr>
                        <a:t> </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43">
                <a:tc>
                  <a:txBody>
                    <a:bodyPr/>
                    <a:lstStyle/>
                    <a:p>
                      <a:pPr>
                        <a:lnSpc>
                          <a:spcPct val="115000"/>
                        </a:lnSpc>
                        <a:spcAft>
                          <a:spcPts val="0"/>
                        </a:spcAft>
                      </a:pPr>
                      <a:r>
                        <a:rPr lang="en-US" sz="1000">
                          <a:effectLst/>
                          <a:latin typeface="Arial"/>
                          <a:ea typeface="Times New Roman"/>
                          <a:cs typeface="Times New Roman"/>
                        </a:rPr>
                        <a:t>Mapungubwe Gala dinner and Miss Mapungubwe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Friday, 5</a:t>
                      </a:r>
                      <a:r>
                        <a:rPr lang="en-US" sz="1000" baseline="30000">
                          <a:effectLst/>
                          <a:latin typeface="Arial"/>
                          <a:ea typeface="Times New Roman"/>
                          <a:cs typeface="Times New Roman"/>
                        </a:rPr>
                        <a:t>th</a:t>
                      </a:r>
                      <a:r>
                        <a:rPr lang="en-US" sz="1000">
                          <a:effectLst/>
                          <a:latin typeface="Arial"/>
                          <a:ea typeface="Times New Roman"/>
                          <a:cs typeface="Times New Roman"/>
                        </a:rPr>
                        <a:t> December 2014</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Polokwane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19h30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R150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lnSpc>
                          <a:spcPct val="115000"/>
                        </a:lnSpc>
                        <a:spcAft>
                          <a:spcPts val="0"/>
                        </a:spcAft>
                        <a:buFont typeface="Candara"/>
                        <a:buNone/>
                      </a:pPr>
                      <a:r>
                        <a:rPr lang="en-US" sz="1000" dirty="0">
                          <a:effectLst/>
                          <a:latin typeface="Arial"/>
                          <a:ea typeface="Times New Roman"/>
                          <a:cs typeface="Times New Roman"/>
                        </a:rPr>
                        <a:t>Honouring of the local, districts, provincial, national and international artists by the Premier or the MEC</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43">
                <a:tc>
                  <a:txBody>
                    <a:bodyPr/>
                    <a:lstStyle/>
                    <a:p>
                      <a:pPr>
                        <a:lnSpc>
                          <a:spcPct val="115000"/>
                        </a:lnSpc>
                        <a:spcAft>
                          <a:spcPts val="0"/>
                        </a:spcAft>
                      </a:pPr>
                      <a:r>
                        <a:rPr lang="en-US" sz="1000">
                          <a:effectLst/>
                          <a:latin typeface="Arial"/>
                          <a:ea typeface="Times New Roman"/>
                          <a:cs typeface="Times New Roman"/>
                        </a:rPr>
                        <a:t>Mapungubwe  Craft Market</a:t>
                      </a:r>
                      <a:endParaRPr lang="en-ZA" sz="1000">
                        <a:effectLst/>
                        <a:latin typeface="Calibri"/>
                        <a:ea typeface="Times New Roman"/>
                        <a:cs typeface="Times New Roman"/>
                      </a:endParaRPr>
                    </a:p>
                    <a:p>
                      <a:pPr>
                        <a:lnSpc>
                          <a:spcPct val="115000"/>
                        </a:lnSpc>
                        <a:spcAft>
                          <a:spcPts val="0"/>
                        </a:spcAft>
                      </a:pPr>
                      <a:r>
                        <a:rPr lang="en-US" sz="1000">
                          <a:effectLst/>
                          <a:latin typeface="Arial"/>
                          <a:ea typeface="Times New Roman"/>
                          <a:cs typeface="Times New Roman"/>
                        </a:rPr>
                        <a:t>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5</a:t>
                      </a:r>
                      <a:r>
                        <a:rPr lang="en-US" sz="1000" baseline="30000">
                          <a:effectLst/>
                          <a:latin typeface="Arial"/>
                          <a:ea typeface="Times New Roman"/>
                          <a:cs typeface="Times New Roman"/>
                        </a:rPr>
                        <a:t>th</a:t>
                      </a:r>
                      <a:r>
                        <a:rPr lang="en-US" sz="1000">
                          <a:effectLst/>
                          <a:latin typeface="Arial"/>
                          <a:ea typeface="Times New Roman"/>
                          <a:cs typeface="Times New Roman"/>
                        </a:rPr>
                        <a:t> – 12</a:t>
                      </a:r>
                      <a:r>
                        <a:rPr lang="en-US" sz="1000" baseline="30000">
                          <a:effectLst/>
                          <a:latin typeface="Arial"/>
                          <a:ea typeface="Times New Roman"/>
                          <a:cs typeface="Times New Roman"/>
                        </a:rPr>
                        <a:t>th</a:t>
                      </a:r>
                      <a:r>
                        <a:rPr lang="en-US" sz="1000">
                          <a:effectLst/>
                          <a:latin typeface="Arial"/>
                          <a:ea typeface="Times New Roman"/>
                          <a:cs typeface="Times New Roman"/>
                        </a:rPr>
                        <a:t> December 2014</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Library Gardens / SABC park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09h00-18h30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Free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a:effectLst/>
                          <a:latin typeface="Arial"/>
                          <a:ea typeface="Times New Roman"/>
                          <a:cs typeface="Times New Roman"/>
                        </a:rPr>
                        <a:t>Various Exhibitors from all districts</a:t>
                      </a:r>
                      <a:endParaRPr lang="en-ZA" sz="1000">
                        <a:effectLst/>
                        <a:latin typeface="Calibri"/>
                        <a:ea typeface="Times New Roman"/>
                        <a:cs typeface="Times New Roman"/>
                      </a:endParaRPr>
                    </a:p>
                    <a:p>
                      <a:pPr algn="just">
                        <a:lnSpc>
                          <a:spcPct val="115000"/>
                        </a:lnSpc>
                        <a:spcAft>
                          <a:spcPts val="0"/>
                        </a:spcAft>
                      </a:pPr>
                      <a:r>
                        <a:rPr lang="en-US" sz="1000">
                          <a:effectLst/>
                          <a:latin typeface="Arial"/>
                          <a:ea typeface="Times New Roman"/>
                          <a:cs typeface="Times New Roman"/>
                        </a:rPr>
                        <a:t>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43">
                <a:tc>
                  <a:txBody>
                    <a:bodyPr/>
                    <a:lstStyle/>
                    <a:p>
                      <a:pPr>
                        <a:lnSpc>
                          <a:spcPct val="115000"/>
                        </a:lnSpc>
                        <a:spcAft>
                          <a:spcPts val="0"/>
                        </a:spcAft>
                      </a:pPr>
                      <a:r>
                        <a:rPr lang="en-US" sz="1000">
                          <a:effectLst/>
                          <a:latin typeface="Arial"/>
                          <a:ea typeface="Times New Roman"/>
                          <a:cs typeface="Times New Roman"/>
                        </a:rPr>
                        <a:t>Mapungubwe Heritage theatre, comedy and poetry</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8</a:t>
                      </a:r>
                      <a:r>
                        <a:rPr lang="en-US" sz="1000" baseline="30000">
                          <a:effectLst/>
                          <a:latin typeface="Arial"/>
                          <a:ea typeface="Times New Roman"/>
                          <a:cs typeface="Times New Roman"/>
                        </a:rPr>
                        <a:t>th</a:t>
                      </a:r>
                      <a:r>
                        <a:rPr lang="en-US" sz="1000">
                          <a:effectLst/>
                          <a:latin typeface="Arial"/>
                          <a:ea typeface="Times New Roman"/>
                          <a:cs typeface="Times New Roman"/>
                        </a:rPr>
                        <a:t> – 12</a:t>
                      </a:r>
                      <a:r>
                        <a:rPr lang="en-US" sz="1000" baseline="30000">
                          <a:effectLst/>
                          <a:latin typeface="Arial"/>
                          <a:ea typeface="Times New Roman"/>
                          <a:cs typeface="Times New Roman"/>
                        </a:rPr>
                        <a:t>th</a:t>
                      </a:r>
                      <a:r>
                        <a:rPr lang="en-US" sz="1000">
                          <a:effectLst/>
                          <a:latin typeface="Arial"/>
                          <a:ea typeface="Times New Roman"/>
                          <a:cs typeface="Times New Roman"/>
                        </a:rPr>
                        <a:t> December 2014</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Jack Botes Hall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18h00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Free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a:effectLst/>
                          <a:latin typeface="Arial"/>
                          <a:ea typeface="Times New Roman"/>
                          <a:cs typeface="Times New Roman"/>
                        </a:rPr>
                        <a:t>Drama, poetry, comedy by various artists selected during the district competitions.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43">
                <a:tc>
                  <a:txBody>
                    <a:bodyPr/>
                    <a:lstStyle/>
                    <a:p>
                      <a:pPr>
                        <a:lnSpc>
                          <a:spcPct val="115000"/>
                        </a:lnSpc>
                        <a:spcAft>
                          <a:spcPts val="0"/>
                        </a:spcAft>
                      </a:pPr>
                      <a:r>
                        <a:rPr lang="en-US" sz="1000">
                          <a:effectLst/>
                          <a:latin typeface="Arial"/>
                          <a:ea typeface="Times New Roman"/>
                          <a:cs typeface="Times New Roman"/>
                        </a:rPr>
                        <a:t>Mapungubwe Gospel Festival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Saturday, 6</a:t>
                      </a:r>
                      <a:r>
                        <a:rPr lang="en-US" sz="1000" baseline="30000">
                          <a:effectLst/>
                          <a:latin typeface="Arial"/>
                          <a:ea typeface="Times New Roman"/>
                          <a:cs typeface="Times New Roman"/>
                        </a:rPr>
                        <a:t>th</a:t>
                      </a:r>
                      <a:r>
                        <a:rPr lang="en-US" sz="1000">
                          <a:effectLst/>
                          <a:latin typeface="Arial"/>
                          <a:ea typeface="Times New Roman"/>
                          <a:cs typeface="Times New Roman"/>
                        </a:rPr>
                        <a:t> December 2014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Polokwane Cricket Club</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11h00 till late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R100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a:effectLst/>
                          <a:latin typeface="Arial"/>
                          <a:ea typeface="Times New Roman"/>
                          <a:cs typeface="Times New Roman"/>
                        </a:rPr>
                        <a:t>Live performance by various local and national gospel artists</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43">
                <a:tc>
                  <a:txBody>
                    <a:bodyPr/>
                    <a:lstStyle/>
                    <a:p>
                      <a:pPr>
                        <a:lnSpc>
                          <a:spcPct val="115000"/>
                        </a:lnSpc>
                        <a:spcAft>
                          <a:spcPts val="0"/>
                        </a:spcAft>
                      </a:pPr>
                      <a:r>
                        <a:rPr lang="en-US" sz="1000">
                          <a:effectLst/>
                          <a:latin typeface="Arial"/>
                          <a:ea typeface="Times New Roman"/>
                          <a:cs typeface="Times New Roman"/>
                        </a:rPr>
                        <a:t>Mapungubwe Choral Music festival</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Sunday, 7</a:t>
                      </a:r>
                      <a:r>
                        <a:rPr lang="en-US" sz="1000" baseline="30000">
                          <a:effectLst/>
                          <a:latin typeface="Arial"/>
                          <a:ea typeface="Times New Roman"/>
                          <a:cs typeface="Times New Roman"/>
                        </a:rPr>
                        <a:t>th</a:t>
                      </a:r>
                      <a:r>
                        <a:rPr lang="en-US" sz="1000">
                          <a:effectLst/>
                          <a:latin typeface="Arial"/>
                          <a:ea typeface="Times New Roman"/>
                          <a:cs typeface="Times New Roman"/>
                        </a:rPr>
                        <a:t> December 2014</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Jack Botes Hall</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11h00 – 17h00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Free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a:effectLst/>
                          <a:latin typeface="Arial"/>
                          <a:ea typeface="Times New Roman"/>
                          <a:cs typeface="Times New Roman"/>
                        </a:rPr>
                        <a:t>Live performance by various groups from selected district competitions</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43">
                <a:tc>
                  <a:txBody>
                    <a:bodyPr/>
                    <a:lstStyle/>
                    <a:p>
                      <a:pPr>
                        <a:lnSpc>
                          <a:spcPct val="115000"/>
                        </a:lnSpc>
                        <a:spcAft>
                          <a:spcPts val="0"/>
                        </a:spcAft>
                      </a:pPr>
                      <a:r>
                        <a:rPr lang="en-US" sz="1000">
                          <a:effectLst/>
                          <a:latin typeface="Arial"/>
                          <a:ea typeface="Times New Roman"/>
                          <a:cs typeface="Times New Roman"/>
                        </a:rPr>
                        <a:t>Mapungubwe youth rugby game</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Tuesday, 9</a:t>
                      </a:r>
                      <a:r>
                        <a:rPr lang="en-US" sz="1000" baseline="30000">
                          <a:effectLst/>
                          <a:latin typeface="Arial"/>
                          <a:ea typeface="Times New Roman"/>
                          <a:cs typeface="Times New Roman"/>
                        </a:rPr>
                        <a:t>th</a:t>
                      </a:r>
                      <a:r>
                        <a:rPr lang="en-US" sz="1000">
                          <a:effectLst/>
                          <a:latin typeface="Arial"/>
                          <a:ea typeface="Times New Roman"/>
                          <a:cs typeface="Times New Roman"/>
                        </a:rPr>
                        <a:t> December 2014</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Old Peter Mokaba Stadium</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12h00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dirty="0">
                          <a:effectLst/>
                          <a:latin typeface="Arial"/>
                          <a:ea typeface="Times New Roman"/>
                          <a:cs typeface="Times New Roman"/>
                        </a:rPr>
                        <a:t>Free</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lnSpc>
                          <a:spcPct val="115000"/>
                        </a:lnSpc>
                        <a:spcAft>
                          <a:spcPts val="0"/>
                        </a:spcAft>
                        <a:buFont typeface="Candara"/>
                        <a:buNone/>
                      </a:pPr>
                      <a:r>
                        <a:rPr lang="en-US" sz="1000" dirty="0">
                          <a:effectLst/>
                          <a:latin typeface="Arial"/>
                          <a:ea typeface="Times New Roman"/>
                          <a:cs typeface="Times New Roman"/>
                        </a:rPr>
                        <a:t>3 games by four youth/school rugby teams </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373">
                <a:tc>
                  <a:txBody>
                    <a:bodyPr/>
                    <a:lstStyle/>
                    <a:p>
                      <a:pPr>
                        <a:lnSpc>
                          <a:spcPct val="115000"/>
                        </a:lnSpc>
                        <a:spcAft>
                          <a:spcPts val="0"/>
                        </a:spcAft>
                      </a:pPr>
                      <a:r>
                        <a:rPr lang="en-US" sz="1000">
                          <a:effectLst/>
                          <a:latin typeface="Arial"/>
                          <a:ea typeface="Times New Roman"/>
                          <a:cs typeface="Times New Roman"/>
                        </a:rPr>
                        <a:t>Mapungubwe Jazz Festival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Saturday, 13</a:t>
                      </a:r>
                      <a:r>
                        <a:rPr lang="en-US" sz="1000" baseline="30000">
                          <a:effectLst/>
                          <a:latin typeface="Arial"/>
                          <a:ea typeface="Times New Roman"/>
                          <a:cs typeface="Times New Roman"/>
                        </a:rPr>
                        <a:t>th</a:t>
                      </a:r>
                      <a:r>
                        <a:rPr lang="en-US" sz="1000">
                          <a:effectLst/>
                          <a:latin typeface="Arial"/>
                          <a:ea typeface="Times New Roman"/>
                          <a:cs typeface="Times New Roman"/>
                        </a:rPr>
                        <a:t> December 2014 </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dirty="0">
                          <a:effectLst/>
                          <a:latin typeface="Arial"/>
                          <a:ea typeface="Times New Roman"/>
                          <a:cs typeface="Times New Roman"/>
                        </a:rPr>
                        <a:t>Polokwane Cricket Club</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dirty="0">
                          <a:effectLst/>
                          <a:latin typeface="Arial"/>
                          <a:ea typeface="Times New Roman"/>
                          <a:cs typeface="Times New Roman"/>
                        </a:rPr>
                        <a:t>11h00 till late</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Times New Roman"/>
                          <a:cs typeface="Times New Roman"/>
                        </a:rPr>
                        <a:t>R150. 00</a:t>
                      </a:r>
                      <a:endParaRPr lang="en-ZA" sz="100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Arial"/>
                          <a:ea typeface="Times New Roman"/>
                          <a:cs typeface="Times New Roman"/>
                        </a:rPr>
                        <a:t>Live performance by various local and national jazz artists.</a:t>
                      </a:r>
                      <a:endParaRPr lang="en-ZA" sz="1000" dirty="0">
                        <a:effectLst/>
                        <a:latin typeface="Calibri"/>
                        <a:ea typeface="Times New Roman"/>
                        <a:cs typeface="Times New Roman"/>
                      </a:endParaRPr>
                    </a:p>
                  </a:txBody>
                  <a:tcPr marL="43236" marR="432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81846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headEnd/>
            <a:tailEnd/>
          </a:ln>
        </p:spPr>
        <p:style>
          <a:lnRef idx="1">
            <a:schemeClr val="accent3"/>
          </a:lnRef>
          <a:fillRef idx="2">
            <a:schemeClr val="accent3"/>
          </a:fillRef>
          <a:effectRef idx="1">
            <a:schemeClr val="accent3"/>
          </a:effectRef>
          <a:fontRef idx="minor">
            <a:schemeClr val="dk1"/>
          </a:fontRef>
        </p:style>
        <p:txBody>
          <a:bodyPr rtlCol="0">
            <a:normAutofit/>
          </a:bodyPr>
          <a:lstStyle/>
          <a:p>
            <a:pPr lvl="1" eaLnBrk="1" fontAlgn="auto" hangingPunct="1">
              <a:lnSpc>
                <a:spcPct val="95000"/>
              </a:lnSpc>
              <a:spcAft>
                <a:spcPts val="0"/>
              </a:spcAft>
              <a:defRPr/>
            </a:pPr>
            <a:r>
              <a:rPr lang="en-ZA" sz="3200" b="1" dirty="0" smtClean="0">
                <a:solidFill>
                  <a:sysClr val="windowText" lastClr="000000"/>
                </a:solidFill>
              </a:rPr>
              <a:t>8. CONCLUSION</a:t>
            </a:r>
            <a:endParaRPr lang="en-ZA" sz="3200" b="1" dirty="0">
              <a:solidFill>
                <a:sysClr val="windowText" lastClr="000000"/>
              </a:solidFill>
              <a:effectLst>
                <a:outerShdw blurRad="38100" dist="38100" dir="2700000" algn="tl">
                  <a:srgbClr val="000000">
                    <a:alpha val="43137"/>
                  </a:srgbClr>
                </a:outerShdw>
              </a:effectLst>
              <a:cs typeface="Arial" charset="0"/>
            </a:endParaRPr>
          </a:p>
        </p:txBody>
      </p:sp>
      <p:sp>
        <p:nvSpPr>
          <p:cNvPr id="3" name="Content Placeholder 2"/>
          <p:cNvSpPr>
            <a:spLocks noGrp="1"/>
          </p:cNvSpPr>
          <p:nvPr>
            <p:ph idx="1"/>
          </p:nvPr>
        </p:nvSpPr>
        <p:spPr>
          <a:xfrm>
            <a:off x="457200" y="1371600"/>
            <a:ext cx="8229600" cy="4525963"/>
          </a:xfrm>
          <a:ln>
            <a:solidFill>
              <a:schemeClr val="tx1"/>
            </a:solidFill>
          </a:ln>
        </p:spPr>
        <p:txBody>
          <a:bodyPr/>
          <a:lstStyle/>
          <a:p>
            <a:pPr algn="just">
              <a:buFont typeface="Wingdings" pitchFamily="2" charset="2"/>
              <a:buChar char="Ø"/>
            </a:pPr>
            <a:endParaRPr lang="en-ZA" sz="2400" dirty="0" smtClean="0">
              <a:latin typeface="Candara" pitchFamily="34" charset="0"/>
            </a:endParaRPr>
          </a:p>
          <a:p>
            <a:pPr algn="just">
              <a:buFont typeface="Wingdings" pitchFamily="2" charset="2"/>
              <a:buChar char="Ø"/>
            </a:pPr>
            <a:r>
              <a:rPr lang="en-ZA" sz="2400" dirty="0" smtClean="0">
                <a:latin typeface="Candara" pitchFamily="34" charset="0"/>
              </a:rPr>
              <a:t>It </a:t>
            </a:r>
            <a:r>
              <a:rPr lang="en-ZA" sz="2400" dirty="0">
                <a:latin typeface="Candara" pitchFamily="34" charset="0"/>
              </a:rPr>
              <a:t>will be highly appreciated for the SABC to partner with the Limpopo Provincial Government on the above mentioned project through marketing in order to improve social cohesion, create opportunities for performing and visual artists’ exposure and to showcase the tourism potential of Limpopo Province. </a:t>
            </a:r>
            <a:endParaRPr lang="en-ZA" sz="2400" dirty="0" smtClean="0">
              <a:latin typeface="Candara" pitchFamily="34" charset="0"/>
            </a:endParaRPr>
          </a:p>
          <a:p>
            <a:pPr algn="just">
              <a:buFont typeface="Wingdings" pitchFamily="2" charset="2"/>
              <a:buChar char="Ø"/>
            </a:pPr>
            <a:endParaRPr lang="en-ZA" sz="2400" dirty="0">
              <a:latin typeface="Candara" pitchFamily="34" charset="0"/>
            </a:endParaRPr>
          </a:p>
          <a:p>
            <a:pPr algn="just">
              <a:buFont typeface="Wingdings" pitchFamily="2" charset="2"/>
              <a:buChar char="Ø"/>
            </a:pPr>
            <a:r>
              <a:rPr lang="en-ZA" sz="2400" dirty="0" smtClean="0">
                <a:latin typeface="Candara" pitchFamily="34" charset="0"/>
              </a:rPr>
              <a:t>The </a:t>
            </a:r>
            <a:r>
              <a:rPr lang="en-ZA" sz="2400" dirty="0">
                <a:latin typeface="Candara" pitchFamily="34" charset="0"/>
              </a:rPr>
              <a:t>success of the project will benefit both the SABC and the province economically as well as contribute towards the attainment of the millennium goals. </a:t>
            </a:r>
          </a:p>
        </p:txBody>
      </p:sp>
      <p:sp>
        <p:nvSpPr>
          <p:cNvPr id="5" name="Slide Number Placeholder 4"/>
          <p:cNvSpPr>
            <a:spLocks noGrp="1"/>
          </p:cNvSpPr>
          <p:nvPr>
            <p:ph type="sldNum" sz="quarter" idx="12"/>
          </p:nvPr>
        </p:nvSpPr>
        <p:spPr/>
        <p:txBody>
          <a:bodyPr/>
          <a:lstStyle/>
          <a:p>
            <a:pPr>
              <a:defRPr/>
            </a:pPr>
            <a:fld id="{9CE7FF46-E41F-4635-B26A-AE4D8CE75BF6}" type="slidenum">
              <a:rPr lang="en-US"/>
              <a:pPr>
                <a:defRPr/>
              </a:pPr>
              <a:t>12</a:t>
            </a:fld>
            <a:endParaRPr lang="en-US" dirty="0"/>
          </a:p>
        </p:txBody>
      </p:sp>
    </p:spTree>
    <p:extLst>
      <p:ext uri="{BB962C8B-B14F-4D97-AF65-F5344CB8AC3E}">
        <p14:creationId xmlns:p14="http://schemas.microsoft.com/office/powerpoint/2010/main" val="1522495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00200" y="3505200"/>
            <a:ext cx="6629400" cy="715962"/>
          </a:xfrm>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rtlCol="0">
            <a:normAutofit/>
          </a:bodyPr>
          <a:lstStyle/>
          <a:p>
            <a:pPr lvl="1" eaLnBrk="1" fontAlgn="auto" hangingPunct="1">
              <a:lnSpc>
                <a:spcPct val="95000"/>
              </a:lnSpc>
              <a:spcAft>
                <a:spcPts val="0"/>
              </a:spcAft>
              <a:defRPr/>
            </a:pPr>
            <a:r>
              <a:rPr lang="en-ZA" sz="3200" b="1" dirty="0" smtClean="0">
                <a:solidFill>
                  <a:sysClr val="windowText" lastClr="000000"/>
                </a:solidFill>
              </a:rPr>
              <a:t>THE END - THANK YOU</a:t>
            </a:r>
            <a:endParaRPr lang="en-ZA" sz="3200" b="1" dirty="0">
              <a:solidFill>
                <a:sysClr val="windowText" lastClr="000000"/>
              </a:solidFill>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228632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219200"/>
            <a:ext cx="8229600" cy="5184576"/>
          </a:xfrm>
          <a:ln>
            <a:solidFill>
              <a:schemeClr val="tx1"/>
            </a:solidFill>
          </a:ln>
        </p:spPr>
        <p:style>
          <a:lnRef idx="2">
            <a:schemeClr val="accent5"/>
          </a:lnRef>
          <a:fillRef idx="1">
            <a:schemeClr val="lt1"/>
          </a:fillRef>
          <a:effectRef idx="0">
            <a:schemeClr val="accent5"/>
          </a:effectRef>
          <a:fontRef idx="minor">
            <a:schemeClr val="dk1"/>
          </a:fontRef>
        </p:style>
        <p:txBody>
          <a:bodyPr>
            <a:normAutofit/>
          </a:bodyPr>
          <a:lstStyle/>
          <a:p>
            <a:pPr marL="514350" indent="-514350">
              <a:lnSpc>
                <a:spcPct val="150000"/>
              </a:lnSpc>
              <a:buFont typeface="+mj-lt"/>
              <a:buAutoNum type="arabicPeriod"/>
            </a:pPr>
            <a:r>
              <a:rPr lang="en-ZA" sz="2400" dirty="0" smtClean="0">
                <a:latin typeface="Candara" pitchFamily="34" charset="0"/>
              </a:rPr>
              <a:t>Background</a:t>
            </a:r>
          </a:p>
          <a:p>
            <a:pPr marL="514350" indent="-514350">
              <a:lnSpc>
                <a:spcPct val="150000"/>
              </a:lnSpc>
              <a:buFont typeface="+mj-lt"/>
              <a:buAutoNum type="arabicPeriod"/>
            </a:pPr>
            <a:r>
              <a:rPr lang="en-ZA" sz="2400" dirty="0" smtClean="0">
                <a:latin typeface="Candara" pitchFamily="34" charset="0"/>
              </a:rPr>
              <a:t>Project Objectives</a:t>
            </a:r>
          </a:p>
          <a:p>
            <a:pPr marL="514350" indent="-514350">
              <a:lnSpc>
                <a:spcPct val="150000"/>
              </a:lnSpc>
              <a:buFont typeface="+mj-lt"/>
              <a:buAutoNum type="arabicPeriod"/>
            </a:pPr>
            <a:r>
              <a:rPr lang="en-ZA" sz="2400" dirty="0" smtClean="0">
                <a:latin typeface="Candara" pitchFamily="34" charset="0"/>
              </a:rPr>
              <a:t>Project summary</a:t>
            </a:r>
          </a:p>
          <a:p>
            <a:pPr marL="514350" indent="-514350">
              <a:lnSpc>
                <a:spcPct val="150000"/>
              </a:lnSpc>
              <a:buFont typeface="+mj-lt"/>
              <a:buAutoNum type="arabicPeriod"/>
            </a:pPr>
            <a:r>
              <a:rPr lang="en-ZA" sz="2400" dirty="0" smtClean="0">
                <a:latin typeface="Candara" pitchFamily="34" charset="0"/>
              </a:rPr>
              <a:t>Target Audience</a:t>
            </a:r>
          </a:p>
          <a:p>
            <a:pPr marL="514350" indent="-514350">
              <a:lnSpc>
                <a:spcPct val="150000"/>
              </a:lnSpc>
              <a:buFont typeface="+mj-lt"/>
              <a:buAutoNum type="arabicPeriod"/>
            </a:pPr>
            <a:r>
              <a:rPr lang="en-ZA" sz="2400" dirty="0" smtClean="0">
                <a:latin typeface="Candara" pitchFamily="34" charset="0"/>
              </a:rPr>
              <a:t>Stakeholders</a:t>
            </a:r>
          </a:p>
          <a:p>
            <a:pPr marL="514350" indent="-514350">
              <a:lnSpc>
                <a:spcPct val="150000"/>
              </a:lnSpc>
              <a:buFont typeface="+mj-lt"/>
              <a:buAutoNum type="arabicPeriod"/>
            </a:pPr>
            <a:r>
              <a:rPr lang="en-ZA" sz="2400" dirty="0" smtClean="0">
                <a:latin typeface="Candara" pitchFamily="34" charset="0"/>
              </a:rPr>
              <a:t>Reason for partnership</a:t>
            </a:r>
          </a:p>
          <a:p>
            <a:pPr marL="514350" indent="-514350">
              <a:lnSpc>
                <a:spcPct val="150000"/>
              </a:lnSpc>
              <a:buFont typeface="+mj-lt"/>
              <a:buAutoNum type="arabicPeriod"/>
            </a:pPr>
            <a:r>
              <a:rPr lang="en-ZA" sz="2400" dirty="0" smtClean="0">
                <a:latin typeface="Candara" pitchFamily="34" charset="0"/>
              </a:rPr>
              <a:t>Project implementation plan</a:t>
            </a:r>
          </a:p>
          <a:p>
            <a:pPr marL="514350" indent="-514350">
              <a:lnSpc>
                <a:spcPct val="150000"/>
              </a:lnSpc>
              <a:buFont typeface="+mj-lt"/>
              <a:buAutoNum type="arabicPeriod"/>
            </a:pPr>
            <a:r>
              <a:rPr lang="en-ZA" sz="2400" dirty="0" smtClean="0">
                <a:latin typeface="Candara" pitchFamily="34" charset="0"/>
              </a:rPr>
              <a:t>Conclusion </a:t>
            </a:r>
          </a:p>
          <a:p>
            <a:pPr marL="633413" indent="-103188">
              <a:lnSpc>
                <a:spcPct val="150000"/>
              </a:lnSpc>
              <a:buNone/>
              <a:tabLst>
                <a:tab pos="1430338" algn="l"/>
              </a:tabLst>
            </a:pPr>
            <a:endParaRPr lang="en-ZA" sz="2400" dirty="0" smtClean="0">
              <a:latin typeface="Candara" pitchFamily="34" charset="0"/>
            </a:endParaRPr>
          </a:p>
          <a:p>
            <a:pPr marL="0" indent="0">
              <a:buNone/>
            </a:pPr>
            <a:endParaRPr lang="en-ZA" dirty="0" smtClean="0">
              <a:latin typeface="Candara" pitchFamily="34" charset="0"/>
            </a:endParaRPr>
          </a:p>
          <a:p>
            <a:pPr marL="514350" indent="-514350">
              <a:buFont typeface="+mj-lt"/>
              <a:buAutoNum type="arabicPeriod" startAt="3"/>
            </a:pPr>
            <a:endParaRPr lang="en-ZA" dirty="0" smtClean="0">
              <a:latin typeface="Candara" pitchFamily="34" charset="0"/>
            </a:endParaRPr>
          </a:p>
          <a:p>
            <a:endParaRPr lang="en-ZA" dirty="0" smtClean="0">
              <a:latin typeface="Candara" pitchFamily="34" charset="0"/>
            </a:endParaRPr>
          </a:p>
          <a:p>
            <a:endParaRPr lang="en-ZA" dirty="0">
              <a:latin typeface="Candara" pitchFamily="34" charset="0"/>
            </a:endParaRPr>
          </a:p>
        </p:txBody>
      </p:sp>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smtClean="0">
                <a:latin typeface="Candara" pitchFamily="34" charset="0"/>
                <a:cs typeface="Arial" charset="0"/>
              </a:rPr>
              <a:t>TABLE OF CONTENTS</a:t>
            </a:r>
          </a:p>
        </p:txBody>
      </p:sp>
    </p:spTree>
    <p:extLst>
      <p:ext uri="{BB962C8B-B14F-4D97-AF65-F5344CB8AC3E}">
        <p14:creationId xmlns:p14="http://schemas.microsoft.com/office/powerpoint/2010/main" val="875205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914400"/>
            <a:ext cx="8229600" cy="5184576"/>
          </a:xfrm>
          <a:ln>
            <a:solidFill>
              <a:schemeClr val="tx1"/>
            </a:solidFill>
          </a:ln>
        </p:spPr>
        <p:style>
          <a:lnRef idx="2">
            <a:schemeClr val="accent5"/>
          </a:lnRef>
          <a:fillRef idx="1">
            <a:schemeClr val="lt1"/>
          </a:fillRef>
          <a:effectRef idx="0">
            <a:schemeClr val="accent5"/>
          </a:effectRef>
          <a:fontRef idx="minor">
            <a:schemeClr val="dk1"/>
          </a:fontRef>
        </p:style>
        <p:txBody>
          <a:bodyPr>
            <a:normAutofit fontScale="92500"/>
          </a:bodyPr>
          <a:lstStyle/>
          <a:p>
            <a:pPr marL="447675" indent="-361950" algn="just">
              <a:lnSpc>
                <a:spcPct val="150000"/>
              </a:lnSpc>
              <a:buFont typeface="Wingdings" pitchFamily="2" charset="2"/>
              <a:buChar char="Ø"/>
              <a:tabLst>
                <a:tab pos="1430338" algn="l"/>
              </a:tabLst>
            </a:pPr>
            <a:r>
              <a:rPr lang="en-ZA" sz="1800" dirty="0">
                <a:latin typeface="Candara" pitchFamily="34" charset="0"/>
              </a:rPr>
              <a:t>The Mapungubwe Arts Festival is a Provincial Event hosted annually by the Department of Sport, Arts and Culture. </a:t>
            </a:r>
            <a:endParaRPr lang="en-ZA" sz="1800" dirty="0" smtClean="0">
              <a:latin typeface="Candara" pitchFamily="34" charset="0"/>
            </a:endParaRPr>
          </a:p>
          <a:p>
            <a:pPr marL="447675" indent="-361950" algn="just">
              <a:lnSpc>
                <a:spcPct val="150000"/>
              </a:lnSpc>
              <a:buFont typeface="Wingdings" pitchFamily="2" charset="2"/>
              <a:buChar char="Ø"/>
              <a:tabLst>
                <a:tab pos="1430338" algn="l"/>
              </a:tabLst>
            </a:pPr>
            <a:r>
              <a:rPr lang="en-ZA" sz="1800" dirty="0">
                <a:latin typeface="Candara" pitchFamily="34" charset="0"/>
              </a:rPr>
              <a:t>The Department has been hosting this  Festival for the past nine  (9) years with the aim of promoting social cohesion and </a:t>
            </a:r>
            <a:r>
              <a:rPr lang="en-ZA" sz="1800" dirty="0" smtClean="0">
                <a:latin typeface="Candara" pitchFamily="34" charset="0"/>
              </a:rPr>
              <a:t>national identity building in the Province.</a:t>
            </a:r>
          </a:p>
          <a:p>
            <a:pPr marL="447675" indent="-361950" algn="just">
              <a:lnSpc>
                <a:spcPct val="150000"/>
              </a:lnSpc>
              <a:buFont typeface="Wingdings" pitchFamily="2" charset="2"/>
              <a:buChar char="Ø"/>
              <a:tabLst>
                <a:tab pos="1430338" algn="l"/>
              </a:tabLst>
            </a:pPr>
            <a:r>
              <a:rPr lang="en-ZA" sz="1800" dirty="0">
                <a:latin typeface="Candara" pitchFamily="34" charset="0"/>
              </a:rPr>
              <a:t>It is an event that is used for the purpose of setting a stage for both the renowned and the upcoming visual and performing artist to marvel their </a:t>
            </a:r>
            <a:r>
              <a:rPr lang="en-ZA" sz="1800" dirty="0" smtClean="0">
                <a:latin typeface="Candara" pitchFamily="34" charset="0"/>
              </a:rPr>
              <a:t>talent</a:t>
            </a:r>
            <a:r>
              <a:rPr lang="en-ZA" sz="1800" dirty="0">
                <a:latin typeface="Candara" pitchFamily="34" charset="0"/>
              </a:rPr>
              <a:t>, through exhibitions, play, drama and it culminates into a choral, gospel and Jazz </a:t>
            </a:r>
            <a:r>
              <a:rPr lang="en-ZA" sz="1800" dirty="0" smtClean="0">
                <a:latin typeface="Candara" pitchFamily="34" charset="0"/>
              </a:rPr>
              <a:t>festivals.</a:t>
            </a:r>
          </a:p>
          <a:p>
            <a:pPr marL="447675" indent="-361950" algn="just">
              <a:lnSpc>
                <a:spcPct val="150000"/>
              </a:lnSpc>
              <a:buFont typeface="Wingdings" pitchFamily="2" charset="2"/>
              <a:buChar char="Ø"/>
              <a:tabLst>
                <a:tab pos="1430338" algn="l"/>
              </a:tabLst>
            </a:pPr>
            <a:r>
              <a:rPr lang="en-ZA" sz="1800" dirty="0">
                <a:latin typeface="Candara" pitchFamily="34" charset="0"/>
              </a:rPr>
              <a:t>A recognised brand in events with the potential for </a:t>
            </a:r>
            <a:r>
              <a:rPr lang="en-ZA" sz="1800" dirty="0" smtClean="0">
                <a:latin typeface="Candara" pitchFamily="34" charset="0"/>
              </a:rPr>
              <a:t>growth and great crowd puller within SADC</a:t>
            </a:r>
            <a:endParaRPr lang="en-ZA" sz="1800" dirty="0">
              <a:latin typeface="Candara" pitchFamily="34" charset="0"/>
            </a:endParaRPr>
          </a:p>
          <a:p>
            <a:pPr marL="447675" indent="-361950" algn="just">
              <a:lnSpc>
                <a:spcPct val="150000"/>
              </a:lnSpc>
              <a:buFont typeface="Wingdings" pitchFamily="2" charset="2"/>
              <a:buChar char="Ø"/>
              <a:tabLst>
                <a:tab pos="1430338" algn="l"/>
              </a:tabLst>
            </a:pPr>
            <a:r>
              <a:rPr lang="en-ZA" sz="1800" dirty="0" smtClean="0">
                <a:latin typeface="Candara" pitchFamily="34" charset="0"/>
              </a:rPr>
              <a:t>Previously featured </a:t>
            </a:r>
            <a:r>
              <a:rPr lang="en-ZA" sz="1800" dirty="0">
                <a:latin typeface="Candara" pitchFamily="34" charset="0"/>
              </a:rPr>
              <a:t>international artists like Kirk Franklin, Papa </a:t>
            </a:r>
            <a:r>
              <a:rPr lang="en-ZA" sz="1800" dirty="0" smtClean="0">
                <a:latin typeface="Candara" pitchFamily="34" charset="0"/>
              </a:rPr>
              <a:t>Wemba, Kenny Lattimore,  </a:t>
            </a:r>
            <a:r>
              <a:rPr lang="en-ZA" sz="1800" dirty="0">
                <a:latin typeface="Candara" pitchFamily="34" charset="0"/>
              </a:rPr>
              <a:t>etc.</a:t>
            </a:r>
          </a:p>
          <a:p>
            <a:pPr marL="447675" indent="-361950" algn="just">
              <a:lnSpc>
                <a:spcPct val="150000"/>
              </a:lnSpc>
              <a:buFont typeface="Wingdings" pitchFamily="2" charset="2"/>
              <a:buChar char="Ø"/>
              <a:tabLst>
                <a:tab pos="1430338" algn="l"/>
              </a:tabLst>
            </a:pPr>
            <a:endParaRPr lang="en-ZA" sz="1800" dirty="0" smtClean="0">
              <a:latin typeface="Candara" pitchFamily="34" charset="0"/>
            </a:endParaRPr>
          </a:p>
          <a:p>
            <a:pPr marL="447675" indent="-361950" algn="just">
              <a:lnSpc>
                <a:spcPct val="150000"/>
              </a:lnSpc>
              <a:buFont typeface="Wingdings" pitchFamily="2" charset="2"/>
              <a:buChar char="Ø"/>
              <a:tabLst>
                <a:tab pos="1430338" algn="l"/>
              </a:tabLst>
            </a:pPr>
            <a:endParaRPr lang="en-ZA" sz="1800" dirty="0">
              <a:latin typeface="Candara" pitchFamily="34" charset="0"/>
            </a:endParaRPr>
          </a:p>
          <a:p>
            <a:pPr marL="447675" indent="-361950" algn="just">
              <a:lnSpc>
                <a:spcPct val="150000"/>
              </a:lnSpc>
              <a:buFont typeface="Wingdings" pitchFamily="2" charset="2"/>
              <a:buChar char="Ø"/>
              <a:tabLst>
                <a:tab pos="1430338" algn="l"/>
              </a:tabLst>
            </a:pPr>
            <a:endParaRPr lang="en-ZA" sz="2400" dirty="0">
              <a:latin typeface="Candara" pitchFamily="34" charset="0"/>
            </a:endParaRPr>
          </a:p>
          <a:p>
            <a:pPr marL="633413" indent="-103188">
              <a:lnSpc>
                <a:spcPct val="150000"/>
              </a:lnSpc>
              <a:buNone/>
              <a:tabLst>
                <a:tab pos="1430338" algn="l"/>
              </a:tabLst>
            </a:pPr>
            <a:endParaRPr lang="en-ZA" sz="2400" dirty="0" smtClean="0">
              <a:latin typeface="Candara" pitchFamily="34" charset="0"/>
            </a:endParaRPr>
          </a:p>
          <a:p>
            <a:pPr marL="0" indent="0">
              <a:buNone/>
            </a:pPr>
            <a:endParaRPr lang="en-ZA" dirty="0" smtClean="0">
              <a:latin typeface="Candara" pitchFamily="34" charset="0"/>
            </a:endParaRPr>
          </a:p>
          <a:p>
            <a:pPr marL="514350" indent="-514350">
              <a:buFont typeface="+mj-lt"/>
              <a:buAutoNum type="arabicPeriod" startAt="3"/>
            </a:pPr>
            <a:endParaRPr lang="en-ZA" dirty="0" smtClean="0">
              <a:latin typeface="Candara" pitchFamily="34" charset="0"/>
            </a:endParaRPr>
          </a:p>
          <a:p>
            <a:endParaRPr lang="en-ZA" dirty="0" smtClean="0">
              <a:latin typeface="Candara" pitchFamily="34" charset="0"/>
            </a:endParaRPr>
          </a:p>
          <a:p>
            <a:endParaRPr lang="en-ZA" dirty="0">
              <a:latin typeface="Candara" pitchFamily="34" charset="0"/>
            </a:endParaRPr>
          </a:p>
        </p:txBody>
      </p:sp>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smtClean="0">
                <a:latin typeface="Candara" pitchFamily="34" charset="0"/>
                <a:cs typeface="Arial" charset="0"/>
              </a:rPr>
              <a:t>1. BACKGROUND</a:t>
            </a:r>
          </a:p>
        </p:txBody>
      </p:sp>
    </p:spTree>
    <p:extLst>
      <p:ext uri="{BB962C8B-B14F-4D97-AF65-F5344CB8AC3E}">
        <p14:creationId xmlns:p14="http://schemas.microsoft.com/office/powerpoint/2010/main" val="3351400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914400"/>
            <a:ext cx="8229600" cy="5184576"/>
          </a:xfrm>
          <a:ln>
            <a:solidFill>
              <a:schemeClr val="tx1"/>
            </a:solidFill>
          </a:ln>
        </p:spPr>
        <p:style>
          <a:lnRef idx="2">
            <a:schemeClr val="accent5"/>
          </a:lnRef>
          <a:fillRef idx="1">
            <a:schemeClr val="lt1"/>
          </a:fillRef>
          <a:effectRef idx="0">
            <a:schemeClr val="accent5"/>
          </a:effectRef>
          <a:fontRef idx="minor">
            <a:schemeClr val="dk1"/>
          </a:fontRef>
        </p:style>
        <p:txBody>
          <a:bodyPr>
            <a:normAutofit/>
          </a:bodyPr>
          <a:lstStyle/>
          <a:p>
            <a:pPr marL="85725" indent="0" algn="just">
              <a:lnSpc>
                <a:spcPct val="150000"/>
              </a:lnSpc>
              <a:buNone/>
              <a:tabLst>
                <a:tab pos="1430338" algn="l"/>
              </a:tabLst>
            </a:pPr>
            <a:r>
              <a:rPr lang="en-ZA" sz="1800" dirty="0">
                <a:latin typeface="Candara" pitchFamily="34" charset="0"/>
              </a:rPr>
              <a:t>Some of this project’s main objectives are: </a:t>
            </a:r>
            <a:endParaRPr lang="en-ZA" sz="1800" dirty="0" smtClean="0">
              <a:latin typeface="Candara" pitchFamily="34" charset="0"/>
            </a:endParaRPr>
          </a:p>
          <a:p>
            <a:pPr marL="714375" indent="-352425" algn="just">
              <a:lnSpc>
                <a:spcPct val="150000"/>
              </a:lnSpc>
              <a:buFont typeface="Wingdings" pitchFamily="2" charset="2"/>
              <a:buChar char="Ø"/>
              <a:tabLst>
                <a:tab pos="1430338" algn="l"/>
              </a:tabLst>
            </a:pPr>
            <a:r>
              <a:rPr lang="en-ZA" sz="1800" dirty="0" smtClean="0">
                <a:latin typeface="Candara" pitchFamily="34" charset="0"/>
              </a:rPr>
              <a:t>to </a:t>
            </a:r>
            <a:r>
              <a:rPr lang="en-ZA" sz="1800" dirty="0">
                <a:latin typeface="Candara" pitchFamily="34" charset="0"/>
              </a:rPr>
              <a:t>foster harmony, celebrate and promote a common national identity and values (Social </a:t>
            </a:r>
            <a:r>
              <a:rPr lang="en-ZA" sz="1800" dirty="0" smtClean="0">
                <a:latin typeface="Candara" pitchFamily="34" charset="0"/>
              </a:rPr>
              <a:t>Cohesion);</a:t>
            </a:r>
          </a:p>
          <a:p>
            <a:pPr marL="714375" indent="-352425" algn="just">
              <a:lnSpc>
                <a:spcPct val="150000"/>
              </a:lnSpc>
              <a:buFont typeface="Wingdings" pitchFamily="2" charset="2"/>
              <a:buChar char="Ø"/>
              <a:tabLst>
                <a:tab pos="1430338" algn="l"/>
              </a:tabLst>
            </a:pPr>
            <a:r>
              <a:rPr lang="en-ZA" sz="1800" dirty="0" smtClean="0">
                <a:latin typeface="Candara" pitchFamily="34" charset="0"/>
              </a:rPr>
              <a:t>to </a:t>
            </a:r>
            <a:r>
              <a:rPr lang="en-ZA" sz="1800" dirty="0">
                <a:latin typeface="Candara" pitchFamily="34" charset="0"/>
              </a:rPr>
              <a:t>facilitate the creation of Creative Cultural Industries in Limpopo </a:t>
            </a:r>
            <a:r>
              <a:rPr lang="en-ZA" sz="1800" dirty="0" smtClean="0">
                <a:latin typeface="Candara" pitchFamily="34" charset="0"/>
              </a:rPr>
              <a:t>province;</a:t>
            </a:r>
          </a:p>
          <a:p>
            <a:pPr marL="714375" indent="-352425" algn="just">
              <a:lnSpc>
                <a:spcPct val="150000"/>
              </a:lnSpc>
              <a:buFont typeface="Wingdings" pitchFamily="2" charset="2"/>
              <a:buChar char="Ø"/>
              <a:tabLst>
                <a:tab pos="1430338" algn="l"/>
              </a:tabLst>
            </a:pPr>
            <a:r>
              <a:rPr lang="en-ZA" sz="1800" dirty="0" smtClean="0">
                <a:latin typeface="Candara" pitchFamily="34" charset="0"/>
              </a:rPr>
              <a:t>Support</a:t>
            </a:r>
            <a:r>
              <a:rPr lang="en-ZA" sz="1800" dirty="0">
                <a:latin typeface="Candara" pitchFamily="34" charset="0"/>
              </a:rPr>
              <a:t>, promote and develop previously disadvantaged art forms and culture whilst increasing the economic beneficiation of the artists and the small and medium business </a:t>
            </a:r>
            <a:r>
              <a:rPr lang="en-ZA" sz="1800" dirty="0" smtClean="0">
                <a:latin typeface="Candara" pitchFamily="34" charset="0"/>
              </a:rPr>
              <a:t>enterprises;</a:t>
            </a:r>
            <a:endParaRPr lang="en-ZA" sz="1800" dirty="0">
              <a:latin typeface="Candara" pitchFamily="34" charset="0"/>
            </a:endParaRPr>
          </a:p>
          <a:p>
            <a:pPr marL="714375" indent="-352425" algn="just">
              <a:lnSpc>
                <a:spcPct val="150000"/>
              </a:lnSpc>
              <a:buFont typeface="Wingdings" pitchFamily="2" charset="2"/>
              <a:buChar char="Ø"/>
              <a:tabLst>
                <a:tab pos="1430338" algn="l"/>
              </a:tabLst>
            </a:pPr>
            <a:r>
              <a:rPr lang="en-ZA" sz="1800" dirty="0" smtClean="0">
                <a:latin typeface="Candara" pitchFamily="34" charset="0"/>
              </a:rPr>
              <a:t>To </a:t>
            </a:r>
            <a:r>
              <a:rPr lang="en-ZA" sz="1800" dirty="0">
                <a:latin typeface="Candara" pitchFamily="34" charset="0"/>
              </a:rPr>
              <a:t>create an opportunity for tourism in the Limpopo Province and improve the Provincial Growth and Development Strategy leading to the achievement of the millennium </a:t>
            </a:r>
            <a:r>
              <a:rPr lang="en-ZA" sz="1800" dirty="0" smtClean="0">
                <a:latin typeface="Candara" pitchFamily="34" charset="0"/>
              </a:rPr>
              <a:t>goals; and</a:t>
            </a:r>
          </a:p>
          <a:p>
            <a:pPr marL="714375" indent="-352425" algn="just">
              <a:lnSpc>
                <a:spcPct val="150000"/>
              </a:lnSpc>
              <a:buFont typeface="Wingdings" pitchFamily="2" charset="2"/>
              <a:buChar char="Ø"/>
              <a:tabLst>
                <a:tab pos="1430338" algn="l"/>
              </a:tabLst>
            </a:pPr>
            <a:r>
              <a:rPr lang="en-ZA" sz="1800" dirty="0">
                <a:latin typeface="Candara" pitchFamily="34" charset="0"/>
              </a:rPr>
              <a:t>Position Limpopo as a destination for arts and culture in SADC</a:t>
            </a:r>
          </a:p>
          <a:p>
            <a:pPr marL="361950" indent="0" algn="just">
              <a:lnSpc>
                <a:spcPct val="150000"/>
              </a:lnSpc>
              <a:buNone/>
              <a:tabLst>
                <a:tab pos="1430338" algn="l"/>
              </a:tabLst>
            </a:pPr>
            <a:endParaRPr lang="en-ZA" sz="1800" dirty="0">
              <a:latin typeface="Candara" pitchFamily="34" charset="0"/>
            </a:endParaRPr>
          </a:p>
          <a:p>
            <a:pPr marL="447675" indent="-361950" algn="just">
              <a:lnSpc>
                <a:spcPct val="150000"/>
              </a:lnSpc>
              <a:buFont typeface="Wingdings" pitchFamily="2" charset="2"/>
              <a:buChar char="Ø"/>
              <a:tabLst>
                <a:tab pos="1430338" algn="l"/>
              </a:tabLst>
            </a:pPr>
            <a:endParaRPr lang="en-ZA" sz="1800" dirty="0">
              <a:latin typeface="Candara" pitchFamily="34" charset="0"/>
            </a:endParaRPr>
          </a:p>
          <a:p>
            <a:pPr marL="447675" indent="-361950" algn="just">
              <a:lnSpc>
                <a:spcPct val="150000"/>
              </a:lnSpc>
              <a:buFont typeface="Wingdings" pitchFamily="2" charset="2"/>
              <a:buChar char="Ø"/>
              <a:tabLst>
                <a:tab pos="1430338" algn="l"/>
              </a:tabLst>
            </a:pPr>
            <a:endParaRPr lang="en-ZA" sz="2400" dirty="0">
              <a:latin typeface="Candara" pitchFamily="34" charset="0"/>
            </a:endParaRPr>
          </a:p>
          <a:p>
            <a:pPr marL="633413" indent="-103188">
              <a:lnSpc>
                <a:spcPct val="150000"/>
              </a:lnSpc>
              <a:buNone/>
              <a:tabLst>
                <a:tab pos="1430338" algn="l"/>
              </a:tabLst>
            </a:pPr>
            <a:endParaRPr lang="en-ZA" sz="2400" dirty="0" smtClean="0">
              <a:latin typeface="Candara" pitchFamily="34" charset="0"/>
            </a:endParaRPr>
          </a:p>
          <a:p>
            <a:pPr marL="0" indent="0">
              <a:buNone/>
            </a:pPr>
            <a:endParaRPr lang="en-ZA" dirty="0" smtClean="0">
              <a:latin typeface="Candara" pitchFamily="34" charset="0"/>
            </a:endParaRPr>
          </a:p>
          <a:p>
            <a:pPr marL="514350" indent="-514350">
              <a:buFont typeface="+mj-lt"/>
              <a:buAutoNum type="arabicPeriod" startAt="3"/>
            </a:pPr>
            <a:endParaRPr lang="en-ZA" dirty="0" smtClean="0">
              <a:latin typeface="Candara" pitchFamily="34" charset="0"/>
            </a:endParaRPr>
          </a:p>
          <a:p>
            <a:endParaRPr lang="en-ZA" dirty="0" smtClean="0">
              <a:latin typeface="Candara" pitchFamily="34" charset="0"/>
            </a:endParaRPr>
          </a:p>
          <a:p>
            <a:endParaRPr lang="en-ZA" dirty="0">
              <a:latin typeface="Candara" pitchFamily="34" charset="0"/>
            </a:endParaRPr>
          </a:p>
        </p:txBody>
      </p:sp>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smtClean="0">
                <a:latin typeface="Candara" pitchFamily="34" charset="0"/>
                <a:cs typeface="Arial" charset="0"/>
              </a:rPr>
              <a:t>2. PROJECT OBJECTIVES</a:t>
            </a:r>
          </a:p>
        </p:txBody>
      </p:sp>
    </p:spTree>
    <p:extLst>
      <p:ext uri="{BB962C8B-B14F-4D97-AF65-F5344CB8AC3E}">
        <p14:creationId xmlns:p14="http://schemas.microsoft.com/office/powerpoint/2010/main" val="2152163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914400"/>
            <a:ext cx="8229600" cy="5184576"/>
          </a:xfrm>
          <a:ln>
            <a:solidFill>
              <a:schemeClr val="tx1"/>
            </a:solidFill>
          </a:ln>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district cultural </a:t>
            </a:r>
            <a:r>
              <a:rPr lang="en-ZA" sz="2400" dirty="0" smtClean="0">
                <a:latin typeface="Candara" pitchFamily="34" charset="0"/>
              </a:rPr>
              <a:t>competitions</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launch </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Cultural </a:t>
            </a:r>
            <a:r>
              <a:rPr lang="en-ZA" sz="2400" dirty="0" smtClean="0">
                <a:latin typeface="Candara" pitchFamily="34" charset="0"/>
              </a:rPr>
              <a:t>Carnival</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gala dinner and beauty </a:t>
            </a:r>
            <a:r>
              <a:rPr lang="en-ZA" sz="2400" dirty="0" smtClean="0">
                <a:latin typeface="Candara" pitchFamily="34" charset="0"/>
              </a:rPr>
              <a:t>pageants</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cultural </a:t>
            </a:r>
            <a:r>
              <a:rPr lang="en-ZA" sz="2400" dirty="0" smtClean="0">
                <a:latin typeface="Candara" pitchFamily="34" charset="0"/>
              </a:rPr>
              <a:t>exhibitions</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The </a:t>
            </a:r>
            <a:r>
              <a:rPr lang="en-ZA" sz="2400" dirty="0">
                <a:latin typeface="Candara" pitchFamily="34" charset="0"/>
              </a:rPr>
              <a:t>Mapungubwe theatre/drama and </a:t>
            </a:r>
            <a:r>
              <a:rPr lang="en-ZA" sz="2400" dirty="0" smtClean="0">
                <a:latin typeface="Candara" pitchFamily="34" charset="0"/>
              </a:rPr>
              <a:t>poetry</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Gospel </a:t>
            </a:r>
            <a:r>
              <a:rPr lang="en-ZA" sz="2400" dirty="0" smtClean="0">
                <a:latin typeface="Candara" pitchFamily="34" charset="0"/>
              </a:rPr>
              <a:t>festival</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Choral music </a:t>
            </a:r>
            <a:r>
              <a:rPr lang="en-ZA" sz="2400" dirty="0" smtClean="0">
                <a:latin typeface="Candara" pitchFamily="34" charset="0"/>
              </a:rPr>
              <a:t>festival</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youth rugby </a:t>
            </a:r>
            <a:r>
              <a:rPr lang="en-ZA" sz="2400" dirty="0" smtClean="0">
                <a:latin typeface="Candara" pitchFamily="34" charset="0"/>
              </a:rPr>
              <a:t>game</a:t>
            </a:r>
          </a:p>
          <a:p>
            <a:pPr marL="809625" indent="-447675" algn="just">
              <a:lnSpc>
                <a:spcPct val="150000"/>
              </a:lnSpc>
              <a:buFont typeface="Wingdings" pitchFamily="2" charset="2"/>
              <a:buChar char="Ø"/>
              <a:tabLst>
                <a:tab pos="1430338" algn="l"/>
              </a:tabLst>
            </a:pPr>
            <a:r>
              <a:rPr lang="en-ZA" sz="2400" dirty="0" smtClean="0">
                <a:latin typeface="Candara" pitchFamily="34" charset="0"/>
              </a:rPr>
              <a:t>Mapungubwe </a:t>
            </a:r>
            <a:r>
              <a:rPr lang="en-ZA" sz="2400" dirty="0">
                <a:latin typeface="Candara" pitchFamily="34" charset="0"/>
              </a:rPr>
              <a:t>jazz festival</a:t>
            </a:r>
          </a:p>
          <a:p>
            <a:pPr marL="633413" indent="-103188">
              <a:lnSpc>
                <a:spcPct val="150000"/>
              </a:lnSpc>
              <a:buNone/>
              <a:tabLst>
                <a:tab pos="1430338" algn="l"/>
              </a:tabLst>
            </a:pPr>
            <a:endParaRPr lang="en-ZA" sz="2400" dirty="0" smtClean="0">
              <a:latin typeface="Candara" pitchFamily="34" charset="0"/>
            </a:endParaRPr>
          </a:p>
          <a:p>
            <a:pPr marL="0" indent="0">
              <a:buNone/>
            </a:pPr>
            <a:endParaRPr lang="en-ZA" dirty="0" smtClean="0">
              <a:latin typeface="Candara" pitchFamily="34" charset="0"/>
            </a:endParaRPr>
          </a:p>
          <a:p>
            <a:pPr marL="514350" indent="-514350">
              <a:buFont typeface="+mj-lt"/>
              <a:buAutoNum type="arabicPeriod" startAt="3"/>
            </a:pPr>
            <a:endParaRPr lang="en-ZA" dirty="0" smtClean="0">
              <a:latin typeface="Candara" pitchFamily="34" charset="0"/>
            </a:endParaRPr>
          </a:p>
          <a:p>
            <a:endParaRPr lang="en-ZA" dirty="0" smtClean="0">
              <a:latin typeface="Candara" pitchFamily="34" charset="0"/>
            </a:endParaRPr>
          </a:p>
          <a:p>
            <a:endParaRPr lang="en-ZA" dirty="0">
              <a:latin typeface="Candara" pitchFamily="34" charset="0"/>
            </a:endParaRPr>
          </a:p>
        </p:txBody>
      </p:sp>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smtClean="0">
                <a:latin typeface="Candara" pitchFamily="34" charset="0"/>
                <a:cs typeface="Arial" charset="0"/>
              </a:rPr>
              <a:t>3. PROJECT SUMMARY</a:t>
            </a:r>
          </a:p>
        </p:txBody>
      </p:sp>
    </p:spTree>
    <p:extLst>
      <p:ext uri="{BB962C8B-B14F-4D97-AF65-F5344CB8AC3E}">
        <p14:creationId xmlns:p14="http://schemas.microsoft.com/office/powerpoint/2010/main" val="1191069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914400"/>
            <a:ext cx="8229600" cy="5184576"/>
          </a:xfrm>
          <a:ln>
            <a:solidFill>
              <a:schemeClr val="tx1"/>
            </a:solidFill>
          </a:ln>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endParaRPr lang="en-ZA" sz="2400" dirty="0" smtClean="0">
              <a:latin typeface="Candara" pitchFamily="34" charset="0"/>
            </a:endParaRPr>
          </a:p>
          <a:p>
            <a:pPr marL="542925" indent="-542925" algn="just">
              <a:buFont typeface="Wingdings" pitchFamily="2" charset="2"/>
              <a:buChar char="Ø"/>
            </a:pPr>
            <a:r>
              <a:rPr lang="en-ZA" sz="2400" dirty="0" smtClean="0">
                <a:latin typeface="Candara" pitchFamily="34" charset="0"/>
              </a:rPr>
              <a:t>The </a:t>
            </a:r>
            <a:r>
              <a:rPr lang="en-ZA" sz="2400" dirty="0">
                <a:latin typeface="Candara" pitchFamily="34" charset="0"/>
              </a:rPr>
              <a:t>2014/15 Mapungubwe Arts Festival is intended at benefitting the people of Limpopo in all the districts, private sector, small and medium business enterprises, the South African Public as well as the neighbouring countries, performing and visual artists as well as the media. </a:t>
            </a:r>
            <a:endParaRPr lang="en-ZA" sz="2400" dirty="0" smtClean="0">
              <a:latin typeface="Candara" pitchFamily="34" charset="0"/>
            </a:endParaRPr>
          </a:p>
          <a:p>
            <a:pPr marL="0" indent="0" algn="just">
              <a:buNone/>
            </a:pPr>
            <a:endParaRPr lang="en-ZA" sz="2400" dirty="0">
              <a:latin typeface="Candara" pitchFamily="34" charset="0"/>
            </a:endParaRPr>
          </a:p>
          <a:p>
            <a:pPr marL="542925" indent="-542925" algn="just">
              <a:buFont typeface="Wingdings" pitchFamily="2" charset="2"/>
              <a:buChar char="Ø"/>
            </a:pPr>
            <a:r>
              <a:rPr lang="en-ZA" sz="2400" dirty="0">
                <a:latin typeface="Candara" pitchFamily="34" charset="0"/>
              </a:rPr>
              <a:t>The needs of children, the elderly and people with disabilities will be taken into consideration during the preparation and planning phases of these events</a:t>
            </a:r>
            <a:endParaRPr lang="en-ZA" sz="2400" dirty="0" smtClean="0">
              <a:latin typeface="Candara" pitchFamily="34" charset="0"/>
            </a:endParaRPr>
          </a:p>
          <a:p>
            <a:pPr marL="542925" indent="-542925" algn="just">
              <a:buFont typeface="Wingdings" pitchFamily="2" charset="2"/>
              <a:buChar char="Ø"/>
            </a:pPr>
            <a:endParaRPr lang="en-ZA" sz="2400" dirty="0" smtClean="0">
              <a:latin typeface="Candara" pitchFamily="34" charset="0"/>
            </a:endParaRPr>
          </a:p>
          <a:p>
            <a:pPr marL="514350" indent="-514350">
              <a:buFont typeface="+mj-lt"/>
              <a:buAutoNum type="arabicPeriod" startAt="3"/>
            </a:pPr>
            <a:endParaRPr lang="en-ZA" dirty="0" smtClean="0">
              <a:latin typeface="Candara" pitchFamily="34" charset="0"/>
            </a:endParaRPr>
          </a:p>
          <a:p>
            <a:endParaRPr lang="en-ZA" dirty="0" smtClean="0">
              <a:latin typeface="Candara" pitchFamily="34" charset="0"/>
            </a:endParaRPr>
          </a:p>
          <a:p>
            <a:endParaRPr lang="en-ZA" dirty="0">
              <a:latin typeface="Candara" pitchFamily="34" charset="0"/>
            </a:endParaRPr>
          </a:p>
        </p:txBody>
      </p:sp>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smtClean="0">
                <a:latin typeface="Candara" pitchFamily="34" charset="0"/>
                <a:cs typeface="Arial" charset="0"/>
              </a:rPr>
              <a:t>4. TARGET AUDIENCE</a:t>
            </a:r>
          </a:p>
        </p:txBody>
      </p:sp>
    </p:spTree>
    <p:extLst>
      <p:ext uri="{BB962C8B-B14F-4D97-AF65-F5344CB8AC3E}">
        <p14:creationId xmlns:p14="http://schemas.microsoft.com/office/powerpoint/2010/main" val="3928341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a:latin typeface="Candara" pitchFamily="34" charset="0"/>
                <a:cs typeface="Arial" charset="0"/>
              </a:rPr>
              <a:t>5</a:t>
            </a:r>
            <a:r>
              <a:rPr lang="en-ZA" sz="3200" b="1" dirty="0" smtClean="0">
                <a:latin typeface="Candara" pitchFamily="34" charset="0"/>
                <a:cs typeface="Arial" charset="0"/>
              </a:rPr>
              <a:t>. STAKEHOLDERS</a:t>
            </a:r>
          </a:p>
        </p:txBody>
      </p:sp>
      <p:graphicFrame>
        <p:nvGraphicFramePr>
          <p:cNvPr id="5" name="Object 4"/>
          <p:cNvGraphicFramePr>
            <a:graphicFrameLocks noChangeAspect="1"/>
          </p:cNvGraphicFramePr>
          <p:nvPr>
            <p:extLst>
              <p:ext uri="{D42A27DB-BD31-4B8C-83A1-F6EECF244321}">
                <p14:modId xmlns:p14="http://schemas.microsoft.com/office/powerpoint/2010/main" val="1002092603"/>
              </p:ext>
            </p:extLst>
          </p:nvPr>
        </p:nvGraphicFramePr>
        <p:xfrm>
          <a:off x="0" y="990600"/>
          <a:ext cx="8610600" cy="5686425"/>
        </p:xfrm>
        <a:graphic>
          <a:graphicData uri="http://schemas.openxmlformats.org/presentationml/2006/ole">
            <mc:AlternateContent xmlns:mc="http://schemas.openxmlformats.org/markup-compatibility/2006">
              <mc:Choice xmlns:v="urn:schemas-microsoft-com:vml" Requires="v">
                <p:oleObj spid="_x0000_s1039" name="Document" r:id="rId4" imgW="6248343" imgH="6344122" progId="Word.Document.12">
                  <p:embed/>
                </p:oleObj>
              </mc:Choice>
              <mc:Fallback>
                <p:oleObj name="Document" r:id="rId4" imgW="6248343" imgH="6344122" progId="Word.Document.12">
                  <p:embed/>
                  <p:pic>
                    <p:nvPicPr>
                      <p:cNvPr id="0" name=""/>
                      <p:cNvPicPr/>
                      <p:nvPr/>
                    </p:nvPicPr>
                    <p:blipFill>
                      <a:blip r:embed="rId5"/>
                      <a:stretch>
                        <a:fillRect/>
                      </a:stretch>
                    </p:blipFill>
                    <p:spPr>
                      <a:xfrm>
                        <a:off x="0" y="990600"/>
                        <a:ext cx="8610600" cy="5686425"/>
                      </a:xfrm>
                      <a:prstGeom prst="rect">
                        <a:avLst/>
                      </a:prstGeom>
                    </p:spPr>
                  </p:pic>
                </p:oleObj>
              </mc:Fallback>
            </mc:AlternateContent>
          </a:graphicData>
        </a:graphic>
      </p:graphicFrame>
    </p:spTree>
    <p:extLst>
      <p:ext uri="{BB962C8B-B14F-4D97-AF65-F5344CB8AC3E}">
        <p14:creationId xmlns:p14="http://schemas.microsoft.com/office/powerpoint/2010/main" val="3966673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A33067CC-239C-4EB5-81B7-DE7FC0472CC3}" type="slidenum">
              <a:rPr lang="en-US"/>
              <a:pPr>
                <a:defRPr/>
              </a:pPr>
              <a:t>8</a:t>
            </a:fld>
            <a:endParaRPr lang="en-US" dirty="0"/>
          </a:p>
        </p:txBody>
      </p:sp>
      <p:grpSp>
        <p:nvGrpSpPr>
          <p:cNvPr id="4" name="Group 3"/>
          <p:cNvGrpSpPr/>
          <p:nvPr/>
        </p:nvGrpSpPr>
        <p:grpSpPr>
          <a:xfrm>
            <a:off x="1676400" y="2590800"/>
            <a:ext cx="6172199" cy="1676400"/>
            <a:chOff x="281628" y="1143001"/>
            <a:chExt cx="4185779" cy="376516"/>
          </a:xfrm>
        </p:grpSpPr>
        <p:sp>
          <p:nvSpPr>
            <p:cNvPr id="7" name="Rounded Rectangle 6"/>
            <p:cNvSpPr/>
            <p:nvPr/>
          </p:nvSpPr>
          <p:spPr>
            <a:xfrm>
              <a:off x="488333" y="1143001"/>
              <a:ext cx="3358959" cy="376516"/>
            </a:xfrm>
            <a:prstGeom prst="roundRect">
              <a:avLst/>
            </a:prstGeom>
          </p:spPr>
          <p:style>
            <a:lnRef idx="1">
              <a:schemeClr val="accent3"/>
            </a:lnRef>
            <a:fillRef idx="2">
              <a:schemeClr val="accent3"/>
            </a:fillRef>
            <a:effectRef idx="1">
              <a:schemeClr val="accent3"/>
            </a:effectRef>
            <a:fontRef idx="minor">
              <a:schemeClr val="dk1"/>
            </a:fontRef>
          </p:style>
        </p:sp>
        <p:sp>
          <p:nvSpPr>
            <p:cNvPr id="8" name="Rounded Rectangle 4"/>
            <p:cNvSpPr/>
            <p:nvPr/>
          </p:nvSpPr>
          <p:spPr>
            <a:xfrm>
              <a:off x="281628" y="1161381"/>
              <a:ext cx="4185779" cy="33975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ZA" sz="2800" b="1" kern="1200" dirty="0" smtClean="0">
                  <a:solidFill>
                    <a:schemeClr val="tx1"/>
                  </a:solidFill>
                </a:rPr>
                <a:t>      6. REASON FOR PARTNERSHIP </a:t>
              </a:r>
              <a:endParaRPr lang="en-ZA" sz="2800" b="1" kern="1200" dirty="0">
                <a:solidFill>
                  <a:schemeClr val="tx1"/>
                </a:solidFill>
              </a:endParaRPr>
            </a:p>
          </p:txBody>
        </p:sp>
      </p:grpSp>
    </p:spTree>
    <p:extLst>
      <p:ext uri="{BB962C8B-B14F-4D97-AF65-F5344CB8AC3E}">
        <p14:creationId xmlns:p14="http://schemas.microsoft.com/office/powerpoint/2010/main" val="3409207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914400"/>
            <a:ext cx="8229600" cy="5184576"/>
          </a:xfrm>
          <a:ln>
            <a:solidFill>
              <a:schemeClr val="tx1"/>
            </a:solidFill>
          </a:ln>
        </p:spPr>
        <p:style>
          <a:lnRef idx="2">
            <a:schemeClr val="accent5"/>
          </a:lnRef>
          <a:fillRef idx="1">
            <a:schemeClr val="lt1"/>
          </a:fillRef>
          <a:effectRef idx="0">
            <a:schemeClr val="accent5"/>
          </a:effectRef>
          <a:fontRef idx="minor">
            <a:schemeClr val="dk1"/>
          </a:fontRef>
        </p:style>
        <p:txBody>
          <a:bodyPr>
            <a:normAutofit/>
          </a:bodyPr>
          <a:lstStyle/>
          <a:p>
            <a:pPr marL="0" indent="0" algn="just">
              <a:buNone/>
            </a:pPr>
            <a:endParaRPr lang="en-ZA" sz="1600" dirty="0" smtClean="0">
              <a:latin typeface="Candara" pitchFamily="34" charset="0"/>
            </a:endParaRPr>
          </a:p>
          <a:p>
            <a:pPr algn="just">
              <a:buFont typeface="Wingdings" pitchFamily="2" charset="2"/>
              <a:buChar char="Ø"/>
            </a:pPr>
            <a:r>
              <a:rPr lang="en-ZA" sz="1600" dirty="0" smtClean="0">
                <a:latin typeface="Candara" pitchFamily="34" charset="0"/>
              </a:rPr>
              <a:t>The SABC </a:t>
            </a:r>
            <a:r>
              <a:rPr lang="en-ZA" sz="1600" dirty="0">
                <a:latin typeface="Candara" pitchFamily="34" charset="0"/>
              </a:rPr>
              <a:t>is well positioned to </a:t>
            </a:r>
            <a:r>
              <a:rPr lang="en-ZA" sz="1600" dirty="0" smtClean="0">
                <a:latin typeface="Candara" pitchFamily="34" charset="0"/>
              </a:rPr>
              <a:t>put </a:t>
            </a:r>
            <a:r>
              <a:rPr lang="en-ZA" sz="1600" dirty="0">
                <a:latin typeface="Candara" pitchFamily="34" charset="0"/>
              </a:rPr>
              <a:t>the Mapungubwe Arts Festival on the map of the national and international festivals whilst striving for the main objective of social </a:t>
            </a:r>
            <a:r>
              <a:rPr lang="en-ZA" sz="1600" dirty="0" smtClean="0">
                <a:latin typeface="Candara" pitchFamily="34" charset="0"/>
              </a:rPr>
              <a:t>cohesion</a:t>
            </a:r>
            <a:r>
              <a:rPr lang="en-ZA" sz="1600" dirty="0">
                <a:latin typeface="Candara" pitchFamily="34" charset="0"/>
              </a:rPr>
              <a:t>;</a:t>
            </a:r>
            <a:endParaRPr lang="en-ZA" sz="1600" dirty="0" smtClean="0">
              <a:latin typeface="Candara" pitchFamily="34" charset="0"/>
            </a:endParaRPr>
          </a:p>
          <a:p>
            <a:pPr marL="0" indent="0" algn="just">
              <a:buNone/>
            </a:pPr>
            <a:endParaRPr lang="en-ZA" sz="1600" dirty="0">
              <a:latin typeface="Candara" pitchFamily="34" charset="0"/>
            </a:endParaRPr>
          </a:p>
          <a:p>
            <a:pPr algn="just">
              <a:buFont typeface="Wingdings" pitchFamily="2" charset="2"/>
              <a:buChar char="Ø"/>
            </a:pPr>
            <a:r>
              <a:rPr lang="en-ZA" sz="1600" dirty="0">
                <a:latin typeface="Candara" pitchFamily="34" charset="0"/>
              </a:rPr>
              <a:t>The festival is not well marketed due to lack of partnership with the major media houses like SABC which affects the attendance of the participants to socially interact in the province</a:t>
            </a:r>
            <a:r>
              <a:rPr lang="en-ZA" sz="1600" dirty="0" smtClean="0">
                <a:latin typeface="Candara" pitchFamily="34" charset="0"/>
              </a:rPr>
              <a:t>;</a:t>
            </a:r>
          </a:p>
          <a:p>
            <a:pPr marL="0" indent="0" algn="just">
              <a:buNone/>
            </a:pPr>
            <a:endParaRPr lang="en-ZA" sz="1600" dirty="0" smtClean="0">
              <a:latin typeface="Candara" pitchFamily="34" charset="0"/>
            </a:endParaRPr>
          </a:p>
          <a:p>
            <a:pPr algn="just">
              <a:buFont typeface="Wingdings" pitchFamily="2" charset="2"/>
              <a:buChar char="Ø"/>
            </a:pPr>
            <a:r>
              <a:rPr lang="en-ZA" sz="1600" dirty="0" smtClean="0">
                <a:latin typeface="Candara" pitchFamily="34" charset="0"/>
              </a:rPr>
              <a:t>The department’s inability </a:t>
            </a:r>
            <a:r>
              <a:rPr lang="en-ZA" sz="1600" dirty="0">
                <a:latin typeface="Candara" pitchFamily="34" charset="0"/>
              </a:rPr>
              <a:t>to reach out to the most rural disadvantaged and upcoming artists to learn from the prominent </a:t>
            </a:r>
            <a:r>
              <a:rPr lang="en-ZA" sz="1600" dirty="0" smtClean="0">
                <a:latin typeface="Candara" pitchFamily="34" charset="0"/>
              </a:rPr>
              <a:t>artists</a:t>
            </a:r>
            <a:r>
              <a:rPr lang="en-ZA" sz="1600" dirty="0">
                <a:latin typeface="Candara" pitchFamily="34" charset="0"/>
              </a:rPr>
              <a:t> </a:t>
            </a:r>
            <a:r>
              <a:rPr lang="en-ZA" sz="1600" dirty="0" smtClean="0">
                <a:latin typeface="Candara" pitchFamily="34" charset="0"/>
              </a:rPr>
              <a:t>could be addressed through the proposed partnership.</a:t>
            </a:r>
          </a:p>
          <a:p>
            <a:pPr algn="just">
              <a:buFont typeface="Wingdings" pitchFamily="2" charset="2"/>
              <a:buChar char="Ø"/>
            </a:pPr>
            <a:endParaRPr lang="en-ZA" sz="1600" dirty="0" smtClean="0">
              <a:latin typeface="Candara" pitchFamily="34" charset="0"/>
            </a:endParaRPr>
          </a:p>
          <a:p>
            <a:pPr marL="542925" indent="-542925" algn="just">
              <a:buFont typeface="Wingdings" pitchFamily="2" charset="2"/>
              <a:buChar char="Ø"/>
            </a:pPr>
            <a:endParaRPr lang="en-ZA" sz="1600" dirty="0" smtClean="0">
              <a:latin typeface="Candara" pitchFamily="34" charset="0"/>
            </a:endParaRPr>
          </a:p>
          <a:p>
            <a:pPr marL="514350" indent="-514350">
              <a:buFont typeface="+mj-lt"/>
              <a:buAutoNum type="arabicPeriod" startAt="3"/>
            </a:pPr>
            <a:endParaRPr lang="en-ZA" sz="1600" dirty="0" smtClean="0">
              <a:latin typeface="Candara" pitchFamily="34" charset="0"/>
            </a:endParaRPr>
          </a:p>
          <a:p>
            <a:endParaRPr lang="en-ZA" sz="1600" dirty="0" smtClean="0">
              <a:latin typeface="Candara" pitchFamily="34" charset="0"/>
            </a:endParaRPr>
          </a:p>
          <a:p>
            <a:endParaRPr lang="en-ZA" sz="1600" dirty="0">
              <a:latin typeface="Candara" pitchFamily="34" charset="0"/>
            </a:endParaRPr>
          </a:p>
        </p:txBody>
      </p:sp>
      <p:sp>
        <p:nvSpPr>
          <p:cNvPr id="11" name="Title 1"/>
          <p:cNvSpPr>
            <a:spLocks noGrp="1"/>
          </p:cNvSpPr>
          <p:nvPr>
            <p:ph type="title"/>
          </p:nvPr>
        </p:nvSpPr>
        <p:spPr>
          <a:xfrm>
            <a:off x="684213" y="260351"/>
            <a:ext cx="7772400" cy="425449"/>
          </a:xfrm>
          <a:ln>
            <a:headEnd/>
            <a:tailEnd/>
          </a:ln>
        </p:spPr>
        <p:style>
          <a:lnRef idx="1">
            <a:schemeClr val="accent3"/>
          </a:lnRef>
          <a:fillRef idx="2">
            <a:schemeClr val="accent3"/>
          </a:fillRef>
          <a:effectRef idx="1">
            <a:schemeClr val="accent3"/>
          </a:effectRef>
          <a:fontRef idx="minor">
            <a:schemeClr val="dk1"/>
          </a:fontRef>
        </p:style>
        <p:txBody>
          <a:bodyPr rtlCol="0">
            <a:normAutofit fontScale="90000"/>
          </a:bodyPr>
          <a:lstStyle/>
          <a:p>
            <a:pPr eaLnBrk="1" fontAlgn="auto" hangingPunct="1">
              <a:lnSpc>
                <a:spcPct val="95000"/>
              </a:lnSpc>
              <a:spcAft>
                <a:spcPts val="0"/>
              </a:spcAft>
              <a:defRPr/>
            </a:pPr>
            <a:r>
              <a:rPr lang="en-ZA" sz="3200" b="1" dirty="0" smtClean="0">
                <a:latin typeface="Calibri" pitchFamily="34" charset="0"/>
                <a:cs typeface="Calibri" pitchFamily="34" charset="0"/>
              </a:rPr>
              <a:t>6.1  WHY SABC?</a:t>
            </a:r>
          </a:p>
        </p:txBody>
      </p:sp>
    </p:spTree>
    <p:extLst>
      <p:ext uri="{BB962C8B-B14F-4D97-AF65-F5344CB8AC3E}">
        <p14:creationId xmlns:p14="http://schemas.microsoft.com/office/powerpoint/2010/main" val="56887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10441</TotalTime>
  <Words>1400</Words>
  <Application>Microsoft Office PowerPoint</Application>
  <PresentationFormat>On-screen Show (4:3)</PresentationFormat>
  <Paragraphs>192</Paragraphs>
  <Slides>13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Document</vt:lpstr>
      <vt:lpstr>MAPUNGUBWE ARTS FESTIVAL 2014</vt:lpstr>
      <vt:lpstr>TABLE OF CONTENTS</vt:lpstr>
      <vt:lpstr>1. BACKGROUND</vt:lpstr>
      <vt:lpstr>2. PROJECT OBJECTIVES</vt:lpstr>
      <vt:lpstr>3. PROJECT SUMMARY</vt:lpstr>
      <vt:lpstr>4. TARGET AUDIENCE</vt:lpstr>
      <vt:lpstr>5. STAKEHOLDERS</vt:lpstr>
      <vt:lpstr>PowerPoint Presentation</vt:lpstr>
      <vt:lpstr>6.1  WHY SABC?</vt:lpstr>
      <vt:lpstr>6.2.  VALUE FOR SPONSORHIP</vt:lpstr>
      <vt:lpstr>7. PROJECT IMPLEMENTATION PLAN</vt:lpstr>
      <vt:lpstr>8. CONCLUSION</vt:lpstr>
      <vt:lpstr>THE END -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Presentation   DEPARTMENT OF PUBLIC WORKS  Turnaround Strategy   28 February 2012</dc:title>
  <dc:creator>Lwazi Mahlangu</dc:creator>
  <cp:lastModifiedBy>Kaka Jermina</cp:lastModifiedBy>
  <cp:revision>439</cp:revision>
  <cp:lastPrinted>2014-10-14T08:58:01Z</cp:lastPrinted>
  <dcterms:created xsi:type="dcterms:W3CDTF">2012-02-24T11:30:07Z</dcterms:created>
  <dcterms:modified xsi:type="dcterms:W3CDTF">2014-11-26T13:19:10Z</dcterms:modified>
</cp:coreProperties>
</file>